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4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5"/>
  </p:notesMasterIdLst>
  <p:sldIdLst>
    <p:sldId id="256" r:id="rId3"/>
    <p:sldId id="300" r:id="rId4"/>
    <p:sldId id="280" r:id="rId5"/>
    <p:sldId id="290" r:id="rId6"/>
    <p:sldId id="294" r:id="rId7"/>
    <p:sldId id="295" r:id="rId8"/>
    <p:sldId id="296" r:id="rId9"/>
    <p:sldId id="297" r:id="rId10"/>
    <p:sldId id="293" r:id="rId11"/>
    <p:sldId id="257" r:id="rId12"/>
    <p:sldId id="274" r:id="rId13"/>
    <p:sldId id="262" r:id="rId14"/>
    <p:sldId id="264" r:id="rId15"/>
    <p:sldId id="265" r:id="rId16"/>
    <p:sldId id="266" r:id="rId17"/>
    <p:sldId id="269" r:id="rId18"/>
    <p:sldId id="270" r:id="rId19"/>
    <p:sldId id="259" r:id="rId20"/>
    <p:sldId id="275" r:id="rId21"/>
    <p:sldId id="271" r:id="rId22"/>
    <p:sldId id="272" r:id="rId23"/>
    <p:sldId id="273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A0A9576-6CBA-4A5A-B8F5-919FA3C71A7D}">
          <p14:sldIdLst>
            <p14:sldId id="256"/>
            <p14:sldId id="300"/>
            <p14:sldId id="280"/>
            <p14:sldId id="290"/>
            <p14:sldId id="294"/>
            <p14:sldId id="295"/>
            <p14:sldId id="296"/>
            <p14:sldId id="297"/>
            <p14:sldId id="293"/>
            <p14:sldId id="257"/>
            <p14:sldId id="274"/>
            <p14:sldId id="262"/>
            <p14:sldId id="264"/>
            <p14:sldId id="265"/>
            <p14:sldId id="266"/>
            <p14:sldId id="269"/>
            <p14:sldId id="270"/>
            <p14:sldId id="259"/>
            <p14:sldId id="275"/>
            <p14:sldId id="271"/>
            <p14:sldId id="272"/>
            <p14:sldId id="27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FF"/>
    <a:srgbClr val="253285"/>
    <a:srgbClr val="FFF5D6"/>
    <a:srgbClr val="00CC00"/>
    <a:srgbClr val="33993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4019" autoAdjust="0"/>
  </p:normalViewPr>
  <p:slideViewPr>
    <p:cSldViewPr snapToGrid="0">
      <p:cViewPr>
        <p:scale>
          <a:sx n="75" d="100"/>
          <a:sy n="75" d="100"/>
        </p:scale>
        <p:origin x="1176" y="4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customXml" Target="../customXml/item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customXml" Target="../customXml/item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Relationship Id="rId30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D7517B-B0B0-4F2A-B0CF-9A9AC745D4F4}" type="datetimeFigureOut">
              <a:rPr lang="en-US" smtClean="0"/>
              <a:t>8/28/2025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DEF151-C01B-44F2-AD01-327E0DBE1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853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9984-A043-469E-973C-89FE828E390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5699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7CBD7A-E79E-9744-EC33-07D405E4B6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1434BB-0939-6CFD-DE85-0457CF27F0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7534974-CC3E-C43F-D462-3B0BE37A1A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F38E88-883B-A1BB-A66F-B3A7E7F5DD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9984-A043-469E-973C-89FE828E390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8021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ED7292-781F-F4A7-D805-E1220F808C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B39C90-2971-A19A-9557-99E6E90648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A0F47B-1A6E-4B99-974D-45CA12393F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baseline="0" dirty="0"/>
          </a:p>
          <a:p>
            <a:pPr marL="171450" indent="-171450">
              <a:buFontTx/>
              <a:buChar char="-"/>
            </a:pP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8A6B2B-3499-3ACE-07F4-D27793407A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9984-A043-469E-973C-89FE828E390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8053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E0BE34-D0F1-552E-25B7-BB2E3E49F3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2C555B0-DCC6-3549-1313-042D0321A7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DD5B2B-CE6A-1381-9ECD-E8296FF4BD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baseline="0" dirty="0"/>
          </a:p>
          <a:p>
            <a:pPr marL="171450" indent="-171450">
              <a:buFontTx/>
              <a:buChar char="-"/>
            </a:pP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01FA01-D50D-79F1-1F2E-5FAE0899B2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9984-A043-469E-973C-89FE828E390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6435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0E35D3-0763-C391-471D-AC6103C56B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4A3F8D-1F4A-1C57-2FEA-FC308302D1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264281-228E-C4AE-8622-67EE3CEC39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Used this high-level review to assign a difficulty rating to each segment </a:t>
            </a:r>
          </a:p>
          <a:p>
            <a:pPr marL="171450" indent="-171450">
              <a:buFontTx/>
              <a:buChar char="-"/>
            </a:pPr>
            <a:r>
              <a:rPr lang="en-US" dirty="0"/>
              <a:t>we wanted it to be as quantifiable and reproducible as possible – consistency throughout entire process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Developed difficulty rating system based on DRUC to provide comprehensive evaluation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Went through each segment individually and gave it a rating</a:t>
            </a:r>
          </a:p>
          <a:p>
            <a:pPr marL="171450" indent="-171450">
              <a:buFontTx/>
              <a:buChar char="-"/>
            </a:pPr>
            <a:endParaRPr lang="en-US" baseline="0" dirty="0"/>
          </a:p>
          <a:p>
            <a:pPr marL="171450" indent="-171450">
              <a:buFontTx/>
              <a:buChar char="-"/>
            </a:pP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A2F32C-67C5-A953-302B-17D4AF9C5F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9984-A043-469E-973C-89FE828E390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4C2F01-6C2D-FA7E-A885-86892295DD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CDEC3B-4364-04BB-E95A-81A4E2BE20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E064B1-AC80-CBC7-05AD-CE1A867782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baseline="0" dirty="0"/>
          </a:p>
          <a:p>
            <a:pPr marL="171450" indent="-171450">
              <a:buFontTx/>
              <a:buChar char="-"/>
            </a:pP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CBEA85-035D-30CC-FAA1-157F32EDF5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9984-A043-469E-973C-89FE828E390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8586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C217C0-37F7-226A-B1D3-362F4970FC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D94BED8-01C0-D299-B1FB-D6D2201406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AF965F3-BED9-E540-5FE9-96293103E7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baseline="0" dirty="0"/>
          </a:p>
          <a:p>
            <a:pPr marL="171450" indent="-171450">
              <a:buFontTx/>
              <a:buChar char="-"/>
            </a:pP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C4ED45-0AA5-A2BC-180A-31B9AD66F1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9984-A043-469E-973C-89FE828E390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10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FE6820-0EF0-ADEB-80DE-7502BE365E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E37B5D-3BE8-F3F5-7298-EE6D54E4CF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514E38-42DA-0EBF-3D7B-4F5788C05A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baseline="0" dirty="0"/>
          </a:p>
          <a:p>
            <a:pPr marL="171450" indent="-171450">
              <a:buFontTx/>
              <a:buChar char="-"/>
            </a:pP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D669E2-723E-B008-37D1-6915959F9D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9984-A043-469E-973C-89FE828E390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9648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9984-A043-469E-973C-89FE828E390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2975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9AF039-130F-641C-EB0F-713E63AACE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3CBBE00-9139-9397-7ABC-FD4B5BF078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F15042-6418-5C24-76E8-4E960553C2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0BA0EA-19F6-C3FF-7AA4-055317B7C4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9984-A043-469E-973C-89FE828E390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879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577FDC-5B19-2F9E-44E6-03E60EBFEC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0B1132-1541-4EC1-0B04-559AE9FE38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BA1947-BE95-C500-7CA6-F40DF7081C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D333FC-D91B-92FD-7573-3F6106E7C8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9984-A043-469E-973C-89FE828E390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4665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AA793D-7E13-EF15-9415-7CC07082F6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320801-A537-3607-B941-D2D56BFC0F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9098DB1-8C7A-EC32-57BD-BBD49A644D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D1736F-C220-7CDD-FB05-2E09123131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DEF151-C01B-44F2-AD01-327E0DBE11F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0098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80CFC1-625A-A82E-BF34-F4A2D08F46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80F771-9671-EA2B-818F-1BC182433D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A66302-2EE1-BE9A-4416-6EFFCC6AD1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F83A3C-DFC3-C51A-32D2-A9A267673B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9984-A043-469E-973C-89FE828E390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0590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C2E2D6-C56D-6D93-1106-25FA112159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D950E6-E524-0F1D-917F-2D06C482A0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42D74A-5EB4-F4B2-B020-5E70AF4D42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796B0F-8F7B-6EFE-E850-2F92F3A9A8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9984-A043-469E-973C-89FE828E390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2019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DEF151-C01B-44F2-AD01-327E0DBE11F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6915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DEF151-C01B-44F2-AD01-327E0DBE11F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3897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72F074-ACAA-95FF-694A-2A4D60B31D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9ED0CB-BF2B-9E38-2FC7-4215D5D0A1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A81977-2D15-F720-2660-AF1C334F2D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51ACF6-6807-F4C0-FF93-AEA37A4D6D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DEF151-C01B-44F2-AD01-327E0DBE11F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1755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7DF777-C5CE-D88A-84A2-E787D706B1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6AEBCF-A10F-5346-5EB5-E86A39D6AE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E0B271-560A-9A1A-9CF8-A42C330AF4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C80481-7ED2-D09C-7990-F85D05DBC9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DEF151-C01B-44F2-AD01-327E0DBE11F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3810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773E08-3564-3382-3B87-45615A0039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AA492A-A8EB-F507-171F-04B5ACCA89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759FC6-6AAC-D512-29AE-C911711092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98FF27-BD9C-329C-32B7-B6BD39F065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DEF151-C01B-44F2-AD01-327E0DBE11F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6895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E56558-52F8-4BA0-5156-88751CA127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1A7537-008F-17B9-033F-FF68DD8216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78BFEB-29F0-3F52-7535-755B09A5B6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16CDA6-F6F0-95C7-D2B7-76E0DA310F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DEF151-C01B-44F2-AD01-327E0DBE11F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7306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9984-A043-469E-973C-89FE828E390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2544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BA957-0A1E-422D-9EA7-6AF7645861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8738A5-89F3-4F2B-93B1-4BC2E2C5AF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4CA633-C9C6-472C-B08E-B85C53C12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B5747-2DD6-4492-86D6-86DD9DA3556D}" type="datetimeFigureOut">
              <a:rPr lang="en-US" smtClean="0"/>
              <a:t>8/28/2025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C74495-0600-4580-9725-4A6D5431B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46A6D6-0125-4815-965D-045EDE17B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0FCC0-4FDA-4BE5-89C5-FEF644957B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276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9CC5D-B747-4D9D-9789-F1CB73BCC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406394-D067-40E1-8435-AF952959D1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3647D6-7F13-4EE4-BB64-0FA91C5C0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B5747-2DD6-4492-86D6-86DD9DA3556D}" type="datetimeFigureOut">
              <a:rPr lang="en-US" smtClean="0"/>
              <a:t>8/28/2025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7F65DB-0407-493B-8422-46B2EAADA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3DDCE4-7995-4E72-BAD9-513EC4C14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0FCC0-4FDA-4BE5-89C5-FEF644957B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24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2AB1A6-4175-43A8-AB17-4ABA7A1285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495B49-3648-45B6-9C0F-E9DCEE10D1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BDCB65-7170-4B7E-A1DE-5D8AB920D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B5747-2DD6-4492-86D6-86DD9DA3556D}" type="datetimeFigureOut">
              <a:rPr lang="en-US" smtClean="0"/>
              <a:t>8/28/2025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9C58CC-352F-4B9E-9CE5-64C53B2A8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891C0E-3EDF-4AC4-9BEA-42FB3CDB2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0FCC0-4FDA-4BE5-89C5-FEF644957B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6699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812800" y="4859338"/>
            <a:ext cx="10363200" cy="154146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152400" y="6477003"/>
            <a:ext cx="609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5476C45-59D6-4A60-BBB2-A76B9607F973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519594"/>
            <a:ext cx="7315200" cy="4293706"/>
          </a:xfrm>
          <a:prstGeom prst="rect">
            <a:avLst/>
          </a:prstGeom>
        </p:spPr>
      </p:pic>
      <p:sp>
        <p:nvSpPr>
          <p:cNvPr id="85000" name="Rectangle 8"/>
          <p:cNvSpPr>
            <a:spLocks noGrp="1" noChangeArrowheads="1"/>
          </p:cNvSpPr>
          <p:nvPr>
            <p:ph type="ctrTitle" sz="quarter"/>
          </p:nvPr>
        </p:nvSpPr>
        <p:spPr>
          <a:xfrm>
            <a:off x="812800" y="3716338"/>
            <a:ext cx="10363200" cy="1008062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en-US" noProof="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51048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00" name="Rectangle 8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2130428"/>
            <a:ext cx="10363200" cy="1470025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en-US" noProof="0" dirty="0"/>
              <a:t>Click to edit Master title style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447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152400" y="6477003"/>
            <a:ext cx="609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DD7BF20-6549-4DB0-A6E7-02C0753F5C6F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0B90AB6-76A6-4B67-9D33-E40BDB9CE4E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0" y="5216388"/>
            <a:ext cx="3657600" cy="21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1392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152400" y="6477003"/>
            <a:ext cx="609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8FB503F-997F-4303-A595-1B49A9A3D299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0420CEA8-43AE-4C65-B77F-324EC03634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53"/>
          <a:stretch/>
        </p:blipFill>
        <p:spPr>
          <a:xfrm>
            <a:off x="10591800" y="6325552"/>
            <a:ext cx="1397000" cy="471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5860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6400" y="1752600"/>
            <a:ext cx="5638800" cy="41148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8400" y="1752600"/>
            <a:ext cx="5638800" cy="41148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CEE20B6-2C27-4432-8DE5-27F786EC02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52400" y="6477003"/>
            <a:ext cx="609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8FB503F-997F-4303-A595-1B49A9A3D299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11023397-1411-4290-9242-5A8C2EF3BC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53"/>
          <a:stretch/>
        </p:blipFill>
        <p:spPr>
          <a:xfrm>
            <a:off x="10591800" y="6325552"/>
            <a:ext cx="1397000" cy="471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1737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06400" y="152400"/>
            <a:ext cx="85344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32B659D-F91E-43CD-A6F4-2F9A402A06E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52400" y="6477003"/>
            <a:ext cx="609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8FB503F-997F-4303-A595-1B49A9A3D299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8B4C3813-0A13-4EBD-9725-3BF354E0EB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53"/>
          <a:stretch/>
        </p:blipFill>
        <p:spPr>
          <a:xfrm>
            <a:off x="10591800" y="6325552"/>
            <a:ext cx="1397000" cy="471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459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447800"/>
            <a:ext cx="6815667" cy="46783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8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06400" y="152400"/>
            <a:ext cx="85344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5C29DEF-8A84-4DE9-BA65-A851391B44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52400" y="6477003"/>
            <a:ext cx="609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8FB503F-997F-4303-A595-1B49A9A3D299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94CE0A15-8D22-4911-8956-0234BE60D9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53"/>
          <a:stretch/>
        </p:blipFill>
        <p:spPr>
          <a:xfrm>
            <a:off x="10591800" y="6325552"/>
            <a:ext cx="1397000" cy="471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8824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andard no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1A2B3A7-BDFA-4F63-B326-4E7F78B938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52400" y="6477003"/>
            <a:ext cx="609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8FB503F-997F-4303-A595-1B49A9A3D299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D95E0AE7-D8AF-400A-B3B5-74A4E62DCC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53"/>
          <a:stretch/>
        </p:blipFill>
        <p:spPr>
          <a:xfrm>
            <a:off x="10591800" y="6325552"/>
            <a:ext cx="1397000" cy="471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553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66AB0-FD85-454D-BBA4-A3E78B934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1C02DE-A5AB-4280-AC2D-708BA99695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5FB1B1-3334-4BE5-B731-9C88310BE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B5747-2DD6-4492-86D6-86DD9DA3556D}" type="datetimeFigureOut">
              <a:rPr lang="en-US" smtClean="0"/>
              <a:t>8/28/2025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AB0547-056D-4FB2-85F5-574F8CBB2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C55EFB-1352-412C-AA8E-47A13D03A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0FCC0-4FDA-4BE5-89C5-FEF644957B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6612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ABD44-FDC6-40F2-B31D-AA0984CC6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B2BC7F-CA9B-4EEE-BD19-D140B80D24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46B683-59CA-4DB1-83EC-F64C76204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B5747-2DD6-4492-86D6-86DD9DA3556D}" type="datetimeFigureOut">
              <a:rPr lang="en-US" smtClean="0"/>
              <a:t>8/28/2025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A2E453-6075-40AD-8093-8FC66B5D1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CCD89F-9873-4D41-95BF-CC8525C69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0FCC0-4FDA-4BE5-89C5-FEF644957B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395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35136-02EB-4C35-94AD-280D3EC8D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28B652-10F6-4C52-808A-CD306C6E14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1BD402-CBEF-4E5E-880E-0D50DB739E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4FAA12-2CD2-4FE4-97B5-6DCCAC950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B5747-2DD6-4492-86D6-86DD9DA3556D}" type="datetimeFigureOut">
              <a:rPr lang="en-US" smtClean="0"/>
              <a:t>8/28/2025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A21088-592D-4AE2-8255-F2962909E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A8705D-C826-4FF7-9625-1360BDF4A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0FCC0-4FDA-4BE5-89C5-FEF644957B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8778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1BB207-F185-46C0-A71E-97FE22B3A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081FF3-AAE4-4DF1-9F9C-DC27AD3021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B7B84B-1BFE-411B-9277-A347A760D9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95A49C-0FC9-4459-B356-0D6103373A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B0A243-A8D6-43AD-8739-85053170DC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6B4A3C-8906-4361-A582-6D0095538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B5747-2DD6-4492-86D6-86DD9DA3556D}" type="datetimeFigureOut">
              <a:rPr lang="en-US" smtClean="0"/>
              <a:t>8/28/2025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46320C-B436-48E3-A011-1806C2AA4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35327B-95A3-436B-AF65-D533D5DAB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0FCC0-4FDA-4BE5-89C5-FEF644957B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584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F6983-E0F3-4DA3-A44C-8C740A385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77FC63-2CFA-4CB7-A196-3C9D1C53F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B5747-2DD6-4492-86D6-86DD9DA3556D}" type="datetimeFigureOut">
              <a:rPr lang="en-US" smtClean="0"/>
              <a:t>8/28/2025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9BAEC8-21D3-49B8-A0A9-4B7DCBB2B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E20287-D9D2-49D4-8781-12FABE2B2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0FCC0-4FDA-4BE5-89C5-FEF644957B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873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8CB260-4CD5-4493-A580-90F2C6D85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B5747-2DD6-4492-86D6-86DD9DA3556D}" type="datetimeFigureOut">
              <a:rPr lang="en-US" smtClean="0"/>
              <a:t>8/28/2025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474A2C-BDE6-4C6C-B83C-70DD7AB53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576CD5-C4F7-413E-B43A-3E281FF7E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0FCC0-4FDA-4BE5-89C5-FEF644957B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296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D8F1F-B5E1-4970-A9AF-32E3E00CF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EE0BD-1FEE-40EE-BA7F-198300A8F0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0796EB-6EDD-469B-8C13-A0C71E2ADE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2B0EB8-8BAF-4E9D-88CC-1E3B7E012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B5747-2DD6-4492-86D6-86DD9DA3556D}" type="datetimeFigureOut">
              <a:rPr lang="en-US" smtClean="0"/>
              <a:t>8/28/2025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90CFFF-1E2A-422C-AEE2-957CBBE9F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0261A8-DE2B-4534-B579-A88840603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0FCC0-4FDA-4BE5-89C5-FEF644957B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838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F18D9-AD7D-450A-B5F7-A73641514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0558A7-959A-4D63-A896-C2C9CA8230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3DFDAC-442C-452E-ACDF-ED6E7C3915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F87F55-61B0-4AD6-9118-68D218A1C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B5747-2DD6-4492-86D6-86DD9DA3556D}" type="datetimeFigureOut">
              <a:rPr lang="en-US" smtClean="0"/>
              <a:t>8/28/2025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1901B3-0575-412F-9F01-1CAFAE78F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EFE522-668A-4694-B143-41450A2FB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0FCC0-4FDA-4BE5-89C5-FEF644957B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877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54C607-765C-4079-9C1F-D1C1D88C1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C30C1D-B7D3-4BE6-9BC5-17CA57C7AB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8FA9E8-B068-4431-99C2-8E0EA15B83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EB5747-2DD6-4492-86D6-86DD9DA3556D}" type="datetimeFigureOut">
              <a:rPr lang="en-US" smtClean="0"/>
              <a:t>8/28/2025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A3ED5-C6C6-417D-A12B-08F636A75D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F5D767-20E2-480F-A751-499FE5526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D0FCC0-4FDA-4BE5-89C5-FEF644957B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840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06400" y="1752600"/>
            <a:ext cx="11480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  <a:p>
            <a:pPr lvl="1"/>
            <a:endParaRPr lang="en-US" alt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2400" y="6477003"/>
            <a:ext cx="609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7F7F7F"/>
                </a:solidFill>
                <a:ea typeface="MS PGothic" panose="020B0600070205080204" pitchFamily="34" charset="-128"/>
              </a:defRPr>
            </a:lvl1pPr>
          </a:lstStyle>
          <a:p>
            <a:fld id="{9D1B6686-E499-43B1-92C9-471480ACBE4E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sp>
        <p:nvSpPr>
          <p:cNvPr id="1029" name="Title Placeholder 1"/>
          <p:cNvSpPr>
            <a:spLocks noGrp="1"/>
          </p:cNvSpPr>
          <p:nvPr>
            <p:ph type="title"/>
          </p:nvPr>
        </p:nvSpPr>
        <p:spPr bwMode="auto">
          <a:xfrm>
            <a:off x="406400" y="152400"/>
            <a:ext cx="8534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94788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5pPr>
      <a:lvl6pPr marL="457189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6pPr>
      <a:lvl7pPr marL="914377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7pPr>
      <a:lvl8pPr marL="1371566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8pPr>
      <a:lvl9pPr marL="1828754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9pPr>
    </p:titleStyle>
    <p:bodyStyle>
      <a:lvl1pPr marL="342891" indent="-342891" algn="l" rtl="0" eaLnBrk="0" fontAlgn="base" hangingPunct="0">
        <a:spcBef>
          <a:spcPts val="1200"/>
        </a:spcBef>
        <a:spcAft>
          <a:spcPct val="0"/>
        </a:spcAft>
        <a:buClr>
          <a:srgbClr val="CC0000"/>
        </a:buClr>
        <a:buChar char="•"/>
        <a:defRPr sz="2000">
          <a:solidFill>
            <a:schemeClr val="bg2"/>
          </a:solidFill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ts val="1200"/>
        </a:spcBef>
        <a:spcAft>
          <a:spcPct val="0"/>
        </a:spcAft>
        <a:buClr>
          <a:srgbClr val="CC0000"/>
        </a:buClr>
        <a:buFont typeface="Arial" panose="020B0604020202020204" pitchFamily="34" charset="0"/>
        <a:buChar char="–"/>
        <a:defRPr sz="1600">
          <a:solidFill>
            <a:schemeClr val="bg2"/>
          </a:solidFill>
          <a:latin typeface="+mn-lt"/>
        </a:defRPr>
      </a:lvl2pPr>
      <a:lvl3pPr marL="1142971" indent="-228594" algn="l" rtl="0" eaLnBrk="0" fontAlgn="base" hangingPunct="0">
        <a:spcBef>
          <a:spcPts val="1200"/>
        </a:spcBef>
        <a:spcAft>
          <a:spcPct val="0"/>
        </a:spcAft>
        <a:buChar char="•"/>
        <a:defRPr sz="1600">
          <a:solidFill>
            <a:schemeClr val="bg2"/>
          </a:solidFill>
          <a:latin typeface="+mn-lt"/>
        </a:defRPr>
      </a:lvl3pPr>
      <a:lvl4pPr marL="1600160" indent="-228594" algn="l" rtl="0" eaLnBrk="0" fontAlgn="base" hangingPunct="0">
        <a:spcBef>
          <a:spcPts val="1200"/>
        </a:spcBef>
        <a:spcAft>
          <a:spcPct val="0"/>
        </a:spcAft>
        <a:buClr>
          <a:srgbClr val="CC0000"/>
        </a:buClr>
        <a:buFont typeface="Wingdings" panose="05000000000000000000" pitchFamily="2" charset="2"/>
        <a:buChar char="q"/>
        <a:defRPr sz="1600">
          <a:solidFill>
            <a:schemeClr val="bg2"/>
          </a:solidFill>
          <a:latin typeface="+mn-lt"/>
        </a:defRPr>
      </a:lvl4pPr>
      <a:lvl5pPr marL="2057349" indent="-228594" algn="l" rtl="0" eaLnBrk="0" fontAlgn="base" hangingPunct="0">
        <a:spcBef>
          <a:spcPts val="1200"/>
        </a:spcBef>
        <a:spcAft>
          <a:spcPct val="0"/>
        </a:spcAft>
        <a:buClr>
          <a:srgbClr val="CC0000"/>
        </a:buClr>
        <a:buFont typeface="Arial" panose="020B0604020202020204" pitchFamily="34" charset="0"/>
        <a:buChar char="»"/>
        <a:defRPr sz="1600">
          <a:solidFill>
            <a:schemeClr val="bg2"/>
          </a:solidFill>
          <a:latin typeface="+mn-lt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lr>
          <a:srgbClr val="CC0000"/>
        </a:buClr>
        <a:buFont typeface="Arial" charset="0"/>
        <a:buChar char="»"/>
        <a:defRPr sz="1400">
          <a:solidFill>
            <a:schemeClr val="bg2"/>
          </a:solidFill>
          <a:latin typeface="+mn-lt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lr>
          <a:srgbClr val="CC0000"/>
        </a:buClr>
        <a:buFont typeface="Arial" charset="0"/>
        <a:buChar char="»"/>
        <a:defRPr sz="1400">
          <a:solidFill>
            <a:schemeClr val="bg2"/>
          </a:solidFill>
          <a:latin typeface="+mn-lt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lr>
          <a:srgbClr val="CC0000"/>
        </a:buClr>
        <a:buFont typeface="Arial" charset="0"/>
        <a:buChar char="»"/>
        <a:defRPr sz="1400">
          <a:solidFill>
            <a:schemeClr val="bg2"/>
          </a:solidFill>
          <a:latin typeface="+mn-lt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lr>
          <a:srgbClr val="CC0000"/>
        </a:buClr>
        <a:buFont typeface="Arial" charset="0"/>
        <a:buChar char="»"/>
        <a:defRPr sz="14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9.png"/><Relationship Id="rId10" Type="http://schemas.openxmlformats.org/officeDocument/2006/relationships/image" Target="../media/image30.png"/><Relationship Id="rId4" Type="http://schemas.openxmlformats.org/officeDocument/2006/relationships/image" Target="../media/image8.png"/><Relationship Id="rId9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35.png"/><Relationship Id="rId4" Type="http://schemas.openxmlformats.org/officeDocument/2006/relationships/image" Target="../media/image16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5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35.png"/><Relationship Id="rId4" Type="http://schemas.openxmlformats.org/officeDocument/2006/relationships/image" Target="../media/image16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9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microsoft.com/office/2007/relationships/hdphoto" Target="../media/hdphoto2.wdp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sidewalkgap.ddot.dc.gov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emf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D39887F-B285-2ADD-A188-080D8272173D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Amazon.com: Where the Sidewalk Ends: Poems and Drawings: 9780060256678:  Silverstein, Shel, Silverstein, Shel: Books">
            <a:extLst>
              <a:ext uri="{FF2B5EF4-FFF2-40B4-BE49-F238E27FC236}">
                <a16:creationId xmlns:a16="http://schemas.microsoft.com/office/drawing/2014/main" id="{6B04164B-D7B1-D0E9-5F78-1DC9E622F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0" t="1294" r="2783" b="56376"/>
          <a:stretch>
            <a:fillRect/>
          </a:stretch>
        </p:blipFill>
        <p:spPr bwMode="auto">
          <a:xfrm>
            <a:off x="3369501" y="0"/>
            <a:ext cx="7979080" cy="4717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B31253-9256-61AF-450D-C0DB10214DF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445" r="1727"/>
          <a:stretch/>
        </p:blipFill>
        <p:spPr>
          <a:xfrm>
            <a:off x="-1" y="0"/>
            <a:ext cx="3941379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D2C696-D43E-EA37-E2A0-6154A05194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21" y="4403688"/>
            <a:ext cx="2161248" cy="23095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5D5E98A-2887-A4CD-8C4B-B9283853E5E5}"/>
              </a:ext>
            </a:extLst>
          </p:cNvPr>
          <p:cNvSpPr txBox="1"/>
          <p:nvPr/>
        </p:nvSpPr>
        <p:spPr>
          <a:xfrm>
            <a:off x="3369501" y="5079725"/>
            <a:ext cx="857687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Where the Sidewalk Ends – Filling in the Gaps</a:t>
            </a:r>
          </a:p>
          <a:p>
            <a:endParaRPr lang="en-US" dirty="0"/>
          </a:p>
          <a:p>
            <a:r>
              <a:rPr lang="en-US" dirty="0"/>
              <a:t>Deanna Mills, PE – KYTC – Traffic Safety Branch</a:t>
            </a:r>
          </a:p>
          <a:p>
            <a:r>
              <a:rPr lang="en-US" dirty="0"/>
              <a:t>Daniel Wyatt, PE – KYTC – District 5</a:t>
            </a:r>
          </a:p>
          <a:p>
            <a:r>
              <a:rPr lang="en-US" dirty="0"/>
              <a:t>Jennifer Hardwick, PE, RSP1 – HMB Professional Engineers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352EAE-3F70-C8B0-B379-1ABA3429F89D}"/>
              </a:ext>
            </a:extLst>
          </p:cNvPr>
          <p:cNvSpPr txBox="1"/>
          <p:nvPr/>
        </p:nvSpPr>
        <p:spPr>
          <a:xfrm>
            <a:off x="3369501" y="4344476"/>
            <a:ext cx="2406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Ill.: Shel Silverstein</a:t>
            </a:r>
          </a:p>
        </p:txBody>
      </p:sp>
      <p:pic>
        <p:nvPicPr>
          <p:cNvPr id="4" name="Picture 3" descr="A red text on a black background&#10;&#10;AI-generated content may be incorrect.">
            <a:extLst>
              <a:ext uri="{FF2B5EF4-FFF2-40B4-BE49-F238E27FC236}">
                <a16:creationId xmlns:a16="http://schemas.microsoft.com/office/drawing/2014/main" id="{51DC0A44-9D4B-AC3F-73DA-2AD6448503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45" b="25059"/>
          <a:stretch>
            <a:fillRect/>
          </a:stretch>
        </p:blipFill>
        <p:spPr>
          <a:xfrm>
            <a:off x="10515132" y="1368415"/>
            <a:ext cx="1125169" cy="81972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6406689D-AA86-1D89-4F12-E559C786E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8320" y="449514"/>
            <a:ext cx="1444820" cy="819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86223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1942BFF-9C45-004F-2CEC-A073432E535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445" r="1727"/>
          <a:stretch/>
        </p:blipFill>
        <p:spPr>
          <a:xfrm rot="10800000">
            <a:off x="10163502" y="0"/>
            <a:ext cx="2028497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CCEB3F-76A2-0283-F7B5-9E85A03E02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1618" y="5276194"/>
            <a:ext cx="1315277" cy="14055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CA0C09B-3566-A8A4-72AC-BEBD87F32E9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972" t="15972" r="15833" b="15695"/>
          <a:stretch>
            <a:fillRect/>
          </a:stretch>
        </p:blipFill>
        <p:spPr>
          <a:xfrm>
            <a:off x="3638548" y="1061272"/>
            <a:ext cx="4206356" cy="421492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845C9F2-3014-1BCF-0E8F-71E8004B582B}"/>
              </a:ext>
            </a:extLst>
          </p:cNvPr>
          <p:cNvSpPr txBox="1"/>
          <p:nvPr/>
        </p:nvSpPr>
        <p:spPr>
          <a:xfrm>
            <a:off x="8094565" y="4314451"/>
            <a:ext cx="1819275" cy="707886"/>
          </a:xfrm>
          <a:prstGeom prst="rect">
            <a:avLst/>
          </a:prstGeom>
          <a:solidFill>
            <a:schemeClr val="bg1"/>
          </a:solidFill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Constructable Projects</a:t>
            </a:r>
          </a:p>
        </p:txBody>
      </p:sp>
      <p:sp>
        <p:nvSpPr>
          <p:cNvPr id="12" name="Cross 11">
            <a:extLst>
              <a:ext uri="{FF2B5EF4-FFF2-40B4-BE49-F238E27FC236}">
                <a16:creationId xmlns:a16="http://schemas.microsoft.com/office/drawing/2014/main" id="{2FE5C1DE-C548-6F54-3E60-406D929A8662}"/>
              </a:ext>
            </a:extLst>
          </p:cNvPr>
          <p:cNvSpPr/>
          <p:nvPr/>
        </p:nvSpPr>
        <p:spPr>
          <a:xfrm rot="2726116">
            <a:off x="3450867" y="1392734"/>
            <a:ext cx="553499" cy="551054"/>
          </a:xfrm>
          <a:prstGeom prst="plus">
            <a:avLst>
              <a:gd name="adj" fmla="val 35751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8B4E7707-3E7D-0F06-E77D-6D7A2892507D}"/>
              </a:ext>
            </a:extLst>
          </p:cNvPr>
          <p:cNvSpPr/>
          <p:nvPr/>
        </p:nvSpPr>
        <p:spPr>
          <a:xfrm>
            <a:off x="7539448" y="4472741"/>
            <a:ext cx="555117" cy="329752"/>
          </a:xfrm>
          <a:prstGeom prst="rightArrow">
            <a:avLst/>
          </a:prstGeom>
          <a:solidFill>
            <a:srgbClr val="F8D57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5D9E20-9926-1622-4033-8A6B6363FE16}"/>
              </a:ext>
            </a:extLst>
          </p:cNvPr>
          <p:cNvSpPr/>
          <p:nvPr/>
        </p:nvSpPr>
        <p:spPr>
          <a:xfrm>
            <a:off x="3638548" y="1991427"/>
            <a:ext cx="119876" cy="1872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774E30-58D1-58B4-3E18-F350C04231DA}"/>
              </a:ext>
            </a:extLst>
          </p:cNvPr>
          <p:cNvSpPr txBox="1"/>
          <p:nvPr/>
        </p:nvSpPr>
        <p:spPr>
          <a:xfrm>
            <a:off x="2915948" y="1905916"/>
            <a:ext cx="1703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YOU ARE HERE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89C9B3-42AD-769B-9DDC-8D6F9B55108F}"/>
              </a:ext>
            </a:extLst>
          </p:cNvPr>
          <p:cNvSpPr txBox="1"/>
          <p:nvPr/>
        </p:nvSpPr>
        <p:spPr>
          <a:xfrm>
            <a:off x="1245762" y="5536063"/>
            <a:ext cx="89919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80FF"/>
                </a:solidFill>
                <a:latin typeface="Aptos" panose="020B0004020202020204" pitchFamily="34" charset="0"/>
              </a:rPr>
              <a:t>How do we get there from here?</a:t>
            </a:r>
          </a:p>
        </p:txBody>
      </p:sp>
      <p:sp>
        <p:nvSpPr>
          <p:cNvPr id="3" name="Arc 2">
            <a:extLst>
              <a:ext uri="{FF2B5EF4-FFF2-40B4-BE49-F238E27FC236}">
                <a16:creationId xmlns:a16="http://schemas.microsoft.com/office/drawing/2014/main" id="{73F57192-D1DA-E423-F334-680E76F48551}"/>
              </a:ext>
            </a:extLst>
          </p:cNvPr>
          <p:cNvSpPr/>
          <p:nvPr/>
        </p:nvSpPr>
        <p:spPr>
          <a:xfrm rot="17571235">
            <a:off x="3235214" y="1067392"/>
            <a:ext cx="472395" cy="1571240"/>
          </a:xfrm>
          <a:prstGeom prst="arc">
            <a:avLst>
              <a:gd name="adj1" fmla="val 16200000"/>
              <a:gd name="adj2" fmla="val 2054969"/>
            </a:avLst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FD4160B-10F2-F4FA-E295-F96B4C8CA67D}"/>
              </a:ext>
            </a:extLst>
          </p:cNvPr>
          <p:cNvSpPr/>
          <p:nvPr/>
        </p:nvSpPr>
        <p:spPr>
          <a:xfrm>
            <a:off x="887017" y="1061272"/>
            <a:ext cx="2025068" cy="744103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22EC1D-97CA-04EE-5F01-D1C966F5800C}"/>
              </a:ext>
            </a:extLst>
          </p:cNvPr>
          <p:cNvSpPr txBox="1"/>
          <p:nvPr/>
        </p:nvSpPr>
        <p:spPr>
          <a:xfrm>
            <a:off x="978826" y="1097489"/>
            <a:ext cx="19332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469 Identified Sidewalk Gaps</a:t>
            </a:r>
          </a:p>
        </p:txBody>
      </p:sp>
    </p:spTree>
    <p:extLst>
      <p:ext uri="{BB962C8B-B14F-4D97-AF65-F5344CB8AC3E}">
        <p14:creationId xmlns:p14="http://schemas.microsoft.com/office/powerpoint/2010/main" val="36242822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B094E1-5975-8E5E-BACE-C6BAB3EA44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E57E495-E09E-CD45-8568-CA75840CDBA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445" r="1727"/>
          <a:stretch/>
        </p:blipFill>
        <p:spPr>
          <a:xfrm rot="10800000">
            <a:off x="10163502" y="0"/>
            <a:ext cx="2028497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470D2C-71A1-5B59-C393-9D8CD21706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1618" y="5276194"/>
            <a:ext cx="1315277" cy="140555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05FC2C4-7844-2D6B-2D36-BB3382E883D2}"/>
              </a:ext>
            </a:extLst>
          </p:cNvPr>
          <p:cNvSpPr txBox="1"/>
          <p:nvPr/>
        </p:nvSpPr>
        <p:spPr>
          <a:xfrm>
            <a:off x="921914" y="383391"/>
            <a:ext cx="89919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80FF"/>
                </a:solidFill>
                <a:latin typeface="Aptos" panose="020B0004020202020204" pitchFamily="34" charset="0"/>
              </a:rPr>
              <a:t>How do we get there from here?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35B69F4-FFA2-F335-A015-445E77F25513}"/>
              </a:ext>
            </a:extLst>
          </p:cNvPr>
          <p:cNvSpPr/>
          <p:nvPr/>
        </p:nvSpPr>
        <p:spPr>
          <a:xfrm>
            <a:off x="528759" y="1508100"/>
            <a:ext cx="2359905" cy="2225971"/>
          </a:xfrm>
          <a:prstGeom prst="ellipse">
            <a:avLst/>
          </a:prstGeom>
          <a:solidFill>
            <a:srgbClr val="2532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2AE1C39-71EE-5D2F-CDA9-E0FAD82B3252}"/>
              </a:ext>
            </a:extLst>
          </p:cNvPr>
          <p:cNvSpPr/>
          <p:nvPr/>
        </p:nvSpPr>
        <p:spPr>
          <a:xfrm>
            <a:off x="686766" y="1645758"/>
            <a:ext cx="2043890" cy="1950654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B930569-8F73-9ADA-71D6-30F09C1F45CB}"/>
              </a:ext>
            </a:extLst>
          </p:cNvPr>
          <p:cNvSpPr txBox="1"/>
          <p:nvPr/>
        </p:nvSpPr>
        <p:spPr>
          <a:xfrm>
            <a:off x="760581" y="2108036"/>
            <a:ext cx="18962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>
                <a:solidFill>
                  <a:schemeClr val="bg1"/>
                </a:solidFill>
              </a:rPr>
              <a:t>Step 1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Develop Strategy</a:t>
            </a: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D7A10DD5-7A4A-BA15-4F42-BC3FCCDB81E7}"/>
              </a:ext>
            </a:extLst>
          </p:cNvPr>
          <p:cNvSpPr/>
          <p:nvPr/>
        </p:nvSpPr>
        <p:spPr>
          <a:xfrm rot="2563337">
            <a:off x="2581900" y="3510635"/>
            <a:ext cx="796836" cy="584529"/>
          </a:xfrm>
          <a:prstGeom prst="rightArrow">
            <a:avLst/>
          </a:prstGeom>
          <a:solidFill>
            <a:srgbClr val="F8D57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469B907-9203-F37E-6823-A6C2FA973801}"/>
              </a:ext>
            </a:extLst>
          </p:cNvPr>
          <p:cNvSpPr/>
          <p:nvPr/>
        </p:nvSpPr>
        <p:spPr>
          <a:xfrm>
            <a:off x="8160858" y="3734071"/>
            <a:ext cx="2359905" cy="2225971"/>
          </a:xfrm>
          <a:prstGeom prst="ellipse">
            <a:avLst/>
          </a:prstGeom>
          <a:solidFill>
            <a:srgbClr val="2532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CFC48DA-E706-84C7-2062-A43192C2CEDA}"/>
              </a:ext>
            </a:extLst>
          </p:cNvPr>
          <p:cNvSpPr/>
          <p:nvPr/>
        </p:nvSpPr>
        <p:spPr>
          <a:xfrm>
            <a:off x="8318865" y="3871729"/>
            <a:ext cx="2043890" cy="1950654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658C118-EFEA-578D-8D07-27B63C0368C8}"/>
              </a:ext>
            </a:extLst>
          </p:cNvPr>
          <p:cNvSpPr txBox="1"/>
          <p:nvPr/>
        </p:nvSpPr>
        <p:spPr>
          <a:xfrm>
            <a:off x="8392680" y="4339224"/>
            <a:ext cx="18962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>
                <a:solidFill>
                  <a:schemeClr val="bg1"/>
                </a:solidFill>
              </a:rPr>
              <a:t>Step 4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Select Segments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A85AA09-FCB2-D613-7FEC-E14A8A8983A0}"/>
              </a:ext>
            </a:extLst>
          </p:cNvPr>
          <p:cNvSpPr/>
          <p:nvPr/>
        </p:nvSpPr>
        <p:spPr>
          <a:xfrm>
            <a:off x="5575576" y="1565222"/>
            <a:ext cx="2359905" cy="2225971"/>
          </a:xfrm>
          <a:prstGeom prst="ellipse">
            <a:avLst/>
          </a:prstGeom>
          <a:solidFill>
            <a:srgbClr val="2532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ADC28B2D-6643-A752-3B40-6EBC67C98CC7}"/>
              </a:ext>
            </a:extLst>
          </p:cNvPr>
          <p:cNvSpPr/>
          <p:nvPr/>
        </p:nvSpPr>
        <p:spPr>
          <a:xfrm>
            <a:off x="5733583" y="1702880"/>
            <a:ext cx="2043890" cy="1950654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4D3F956-5A37-9BDA-9F32-7039B0BF343A}"/>
              </a:ext>
            </a:extLst>
          </p:cNvPr>
          <p:cNvSpPr txBox="1"/>
          <p:nvPr/>
        </p:nvSpPr>
        <p:spPr>
          <a:xfrm>
            <a:off x="5807398" y="2260832"/>
            <a:ext cx="1896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>
                <a:solidFill>
                  <a:schemeClr val="bg1"/>
                </a:solidFill>
              </a:rPr>
              <a:t>Step 3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Sort Data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30FC57A9-ABA7-EA7D-CC16-71AC9FBC4B35}"/>
              </a:ext>
            </a:extLst>
          </p:cNvPr>
          <p:cNvSpPr/>
          <p:nvPr/>
        </p:nvSpPr>
        <p:spPr>
          <a:xfrm>
            <a:off x="3068146" y="3753000"/>
            <a:ext cx="2359905" cy="2225971"/>
          </a:xfrm>
          <a:prstGeom prst="ellipse">
            <a:avLst/>
          </a:prstGeom>
          <a:solidFill>
            <a:srgbClr val="2532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D878DAE3-F3DE-13F4-63FA-9F89BF97B83D}"/>
              </a:ext>
            </a:extLst>
          </p:cNvPr>
          <p:cNvSpPr/>
          <p:nvPr/>
        </p:nvSpPr>
        <p:spPr>
          <a:xfrm>
            <a:off x="3226153" y="3890658"/>
            <a:ext cx="2043890" cy="1950654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1C62E11-1F0B-60B5-492B-991503C71855}"/>
              </a:ext>
            </a:extLst>
          </p:cNvPr>
          <p:cNvSpPr txBox="1"/>
          <p:nvPr/>
        </p:nvSpPr>
        <p:spPr>
          <a:xfrm>
            <a:off x="3299968" y="4358153"/>
            <a:ext cx="18962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>
                <a:solidFill>
                  <a:schemeClr val="bg1"/>
                </a:solidFill>
              </a:rPr>
              <a:t>Step 2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Review Segments</a:t>
            </a:r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DD863D21-2D89-D9D2-6314-4AAEAF0B5777}"/>
              </a:ext>
            </a:extLst>
          </p:cNvPr>
          <p:cNvSpPr/>
          <p:nvPr/>
        </p:nvSpPr>
        <p:spPr>
          <a:xfrm rot="2563337">
            <a:off x="7628715" y="3542242"/>
            <a:ext cx="796836" cy="584529"/>
          </a:xfrm>
          <a:prstGeom prst="rightArrow">
            <a:avLst/>
          </a:prstGeom>
          <a:solidFill>
            <a:srgbClr val="F8D57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Arrow: Right 34">
            <a:extLst>
              <a:ext uri="{FF2B5EF4-FFF2-40B4-BE49-F238E27FC236}">
                <a16:creationId xmlns:a16="http://schemas.microsoft.com/office/drawing/2014/main" id="{C4009258-05CE-7CD5-262E-5CE1360FD1D8}"/>
              </a:ext>
            </a:extLst>
          </p:cNvPr>
          <p:cNvSpPr/>
          <p:nvPr/>
        </p:nvSpPr>
        <p:spPr>
          <a:xfrm rot="18666299">
            <a:off x="5154533" y="3498927"/>
            <a:ext cx="796836" cy="584529"/>
          </a:xfrm>
          <a:prstGeom prst="rightArrow">
            <a:avLst/>
          </a:prstGeom>
          <a:solidFill>
            <a:srgbClr val="F8D57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78252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AB8A0B-22CB-D2B5-94CB-E3BEBD963D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95059BB-A831-73CA-1774-0A503B0F5F8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445" r="1727"/>
          <a:stretch/>
        </p:blipFill>
        <p:spPr>
          <a:xfrm rot="10800000">
            <a:off x="10163502" y="0"/>
            <a:ext cx="2028497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84B549-61C5-AB95-6C75-C482142D54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1618" y="5276194"/>
            <a:ext cx="1315277" cy="140555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325E840-8205-040D-6969-633B7CB7D56E}"/>
              </a:ext>
            </a:extLst>
          </p:cNvPr>
          <p:cNvSpPr/>
          <p:nvPr/>
        </p:nvSpPr>
        <p:spPr>
          <a:xfrm>
            <a:off x="3314700" y="2694204"/>
            <a:ext cx="119876" cy="1872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F69AF4-AABE-FE7A-0D9A-BF75CCF13257}"/>
              </a:ext>
            </a:extLst>
          </p:cNvPr>
          <p:cNvSpPr txBox="1"/>
          <p:nvPr/>
        </p:nvSpPr>
        <p:spPr>
          <a:xfrm>
            <a:off x="921914" y="383391"/>
            <a:ext cx="89919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80FF"/>
                </a:solidFill>
                <a:latin typeface="Aptos" panose="020B0004020202020204" pitchFamily="34" charset="0"/>
              </a:rPr>
              <a:t>Step 1: Develop Strategy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8DDF098-E515-1653-29ED-0858E8071CC3}"/>
              </a:ext>
            </a:extLst>
          </p:cNvPr>
          <p:cNvSpPr txBox="1">
            <a:spLocks/>
          </p:cNvSpPr>
          <p:nvPr/>
        </p:nvSpPr>
        <p:spPr>
          <a:xfrm>
            <a:off x="888486" y="1195754"/>
            <a:ext cx="10415029" cy="469764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Objective: </a:t>
            </a:r>
          </a:p>
          <a:p>
            <a:pPr lvl="1"/>
            <a:r>
              <a:rPr lang="en-US" dirty="0"/>
              <a:t>Develop construction plans for sidewalk gaps</a:t>
            </a:r>
          </a:p>
          <a:p>
            <a:r>
              <a:rPr lang="en-US" dirty="0"/>
              <a:t>Information provided:</a:t>
            </a:r>
          </a:p>
          <a:p>
            <a:pPr lvl="1"/>
            <a:r>
              <a:rPr lang="en-US" dirty="0"/>
              <a:t>Daniel’s list of prioritized sidewalk gaps in Jefferson County</a:t>
            </a:r>
          </a:p>
          <a:p>
            <a:pPr lvl="1"/>
            <a:r>
              <a:rPr lang="en-US" dirty="0"/>
              <a:t>KMZ of sidewalk gap locations</a:t>
            </a:r>
          </a:p>
          <a:p>
            <a:r>
              <a:rPr lang="en-US" dirty="0"/>
              <a:t>HMB tasks:</a:t>
            </a:r>
          </a:p>
          <a:p>
            <a:pPr lvl="1"/>
            <a:r>
              <a:rPr lang="en-US" dirty="0"/>
              <a:t>Perform high-level review of top 1/3 sidewalk gaps</a:t>
            </a:r>
          </a:p>
          <a:p>
            <a:pPr lvl="1"/>
            <a:r>
              <a:rPr lang="en-US" dirty="0"/>
              <a:t>Assign difficulty rating to each gap</a:t>
            </a:r>
          </a:p>
          <a:p>
            <a:pPr lvl="1"/>
            <a:r>
              <a:rPr lang="en-US" dirty="0"/>
              <a:t>Share results with team</a:t>
            </a:r>
          </a:p>
          <a:p>
            <a:r>
              <a:rPr lang="en-US" dirty="0"/>
              <a:t>Team task:</a:t>
            </a:r>
          </a:p>
          <a:p>
            <a:pPr lvl="1"/>
            <a:r>
              <a:rPr lang="en-US" dirty="0"/>
              <a:t>Select group of sidewalk gaps for first round of project development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5583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AA842B-AE21-7C76-B033-FC6FEAC85E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8C0AC01-5DB1-BBF4-35BB-432D74F4900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445" r="1727"/>
          <a:stretch/>
        </p:blipFill>
        <p:spPr>
          <a:xfrm rot="10800000">
            <a:off x="10163502" y="0"/>
            <a:ext cx="2028497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BFC00C-367A-5446-18E6-EAD07F2A14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1618" y="5276194"/>
            <a:ext cx="1315277" cy="140555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3D8CF5E-014F-BDAD-E7FB-43F9F5923921}"/>
              </a:ext>
            </a:extLst>
          </p:cNvPr>
          <p:cNvSpPr/>
          <p:nvPr/>
        </p:nvSpPr>
        <p:spPr>
          <a:xfrm>
            <a:off x="3314700" y="2694204"/>
            <a:ext cx="119876" cy="1872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04C39FA-2DEF-14ED-CC55-60929852CCF4}"/>
              </a:ext>
            </a:extLst>
          </p:cNvPr>
          <p:cNvSpPr txBox="1"/>
          <p:nvPr/>
        </p:nvSpPr>
        <p:spPr>
          <a:xfrm>
            <a:off x="921914" y="383391"/>
            <a:ext cx="89919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80FF"/>
                </a:solidFill>
                <a:latin typeface="Aptos" panose="020B0004020202020204" pitchFamily="34" charset="0"/>
              </a:rPr>
              <a:t>Step 2: Review Segments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1EBE39D-021C-D52D-EB2F-C09C35A3AD52}"/>
              </a:ext>
            </a:extLst>
          </p:cNvPr>
          <p:cNvSpPr/>
          <p:nvPr/>
        </p:nvSpPr>
        <p:spPr>
          <a:xfrm>
            <a:off x="921914" y="1770185"/>
            <a:ext cx="2770855" cy="4302369"/>
          </a:xfrm>
          <a:prstGeom prst="rect">
            <a:avLst/>
          </a:prstGeom>
          <a:solidFill>
            <a:schemeClr val="bg1"/>
          </a:solidFill>
          <a:ln>
            <a:solidFill>
              <a:srgbClr val="253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4BA1653-8ADD-7EE0-6268-9CCE10851CCE}"/>
              </a:ext>
            </a:extLst>
          </p:cNvPr>
          <p:cNvSpPr/>
          <p:nvPr/>
        </p:nvSpPr>
        <p:spPr>
          <a:xfrm>
            <a:off x="4130154" y="1770185"/>
            <a:ext cx="2770855" cy="4302369"/>
          </a:xfrm>
          <a:prstGeom prst="rect">
            <a:avLst/>
          </a:prstGeom>
          <a:solidFill>
            <a:schemeClr val="bg1"/>
          </a:solidFill>
          <a:ln>
            <a:solidFill>
              <a:srgbClr val="253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5A9C4E3-0B62-2D47-1DE8-E298CFA535C2}"/>
              </a:ext>
            </a:extLst>
          </p:cNvPr>
          <p:cNvSpPr/>
          <p:nvPr/>
        </p:nvSpPr>
        <p:spPr>
          <a:xfrm>
            <a:off x="7369201" y="1770185"/>
            <a:ext cx="2770855" cy="4302369"/>
          </a:xfrm>
          <a:prstGeom prst="rect">
            <a:avLst/>
          </a:prstGeom>
          <a:solidFill>
            <a:schemeClr val="bg1"/>
          </a:solidFill>
          <a:ln>
            <a:solidFill>
              <a:srgbClr val="253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73A188-8EF9-692E-B4FF-2B9D7D72575E}"/>
              </a:ext>
            </a:extLst>
          </p:cNvPr>
          <p:cNvSpPr txBox="1"/>
          <p:nvPr/>
        </p:nvSpPr>
        <p:spPr>
          <a:xfrm>
            <a:off x="921914" y="1872734"/>
            <a:ext cx="2770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Right-of-Way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54CD5D-1853-72B9-2D75-8772C3E004C3}"/>
              </a:ext>
            </a:extLst>
          </p:cNvPr>
          <p:cNvSpPr txBox="1"/>
          <p:nvPr/>
        </p:nvSpPr>
        <p:spPr>
          <a:xfrm>
            <a:off x="4130153" y="1872734"/>
            <a:ext cx="2770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Utilities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5014BC-BFD8-5FB4-54FB-79AECF1F2BDD}"/>
              </a:ext>
            </a:extLst>
          </p:cNvPr>
          <p:cNvSpPr txBox="1"/>
          <p:nvPr/>
        </p:nvSpPr>
        <p:spPr>
          <a:xfrm>
            <a:off x="7369201" y="1872734"/>
            <a:ext cx="2770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Construction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C166D8F-37BC-61DD-70DE-5D3B08215DF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864" r="9932" b="2186"/>
          <a:stretch>
            <a:fillRect/>
          </a:stretch>
        </p:blipFill>
        <p:spPr>
          <a:xfrm>
            <a:off x="4160960" y="2344614"/>
            <a:ext cx="2711463" cy="35169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09D56B7-49C3-4BC2-5864-64151307E74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6621" b="3043"/>
          <a:stretch>
            <a:fillRect/>
          </a:stretch>
        </p:blipFill>
        <p:spPr>
          <a:xfrm>
            <a:off x="973191" y="2344614"/>
            <a:ext cx="2668300" cy="351692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9E2CDAA-F93F-B7EF-DECC-06EE22AFEB0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11823"/>
          <a:stretch>
            <a:fillRect/>
          </a:stretch>
        </p:blipFill>
        <p:spPr>
          <a:xfrm>
            <a:off x="7410029" y="2344613"/>
            <a:ext cx="2689197" cy="3516924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81E6597F-1211-DE93-4434-35EBC54FB9DF}"/>
              </a:ext>
            </a:extLst>
          </p:cNvPr>
          <p:cNvSpPr txBox="1">
            <a:spLocks/>
          </p:cNvSpPr>
          <p:nvPr/>
        </p:nvSpPr>
        <p:spPr>
          <a:xfrm>
            <a:off x="888486" y="1195754"/>
            <a:ext cx="10415029" cy="469764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High-level look at each individual sidewalk gap segment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5036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47A614-88EA-0156-1A05-4579EDF89B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CD3D14-59A2-A6E1-F4D9-BE1786559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036" y="1334569"/>
            <a:ext cx="10040751" cy="48774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F098D5-0EF6-C0C0-9CE2-6F2D70F296F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445" r="1727"/>
          <a:stretch/>
        </p:blipFill>
        <p:spPr>
          <a:xfrm rot="10800000">
            <a:off x="10163502" y="0"/>
            <a:ext cx="2028497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ED3AA5-0D08-FC98-6008-8026573A2A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1618" y="5276194"/>
            <a:ext cx="1315277" cy="140555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7574F12-A26A-BAA0-7D7B-042B8AE587DB}"/>
              </a:ext>
            </a:extLst>
          </p:cNvPr>
          <p:cNvSpPr txBox="1"/>
          <p:nvPr/>
        </p:nvSpPr>
        <p:spPr>
          <a:xfrm>
            <a:off x="921914" y="383391"/>
            <a:ext cx="89919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80FF"/>
                </a:solidFill>
                <a:latin typeface="Aptos" panose="020B0004020202020204" pitchFamily="34" charset="0"/>
              </a:rPr>
              <a:t>Step 3: Sort Data</a:t>
            </a:r>
          </a:p>
        </p:txBody>
      </p:sp>
    </p:spTree>
    <p:extLst>
      <p:ext uri="{BB962C8B-B14F-4D97-AF65-F5344CB8AC3E}">
        <p14:creationId xmlns:p14="http://schemas.microsoft.com/office/powerpoint/2010/main" val="2773113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F4850F-6BEC-67F0-05C1-237765C393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58292C-4FDD-8839-B220-0F723A4361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640" y="1189615"/>
            <a:ext cx="9612066" cy="49727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FDCE17-017B-23E0-CA0B-0D748BF0B70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445" r="1727"/>
          <a:stretch/>
        </p:blipFill>
        <p:spPr>
          <a:xfrm rot="10800000">
            <a:off x="10163502" y="0"/>
            <a:ext cx="2028497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CCF1AA-BA10-249F-3717-6C1B1B8EB9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1618" y="5276194"/>
            <a:ext cx="1315277" cy="140555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C4A77AE-8822-6A5B-2D2D-6906A985DC89}"/>
              </a:ext>
            </a:extLst>
          </p:cNvPr>
          <p:cNvSpPr/>
          <p:nvPr/>
        </p:nvSpPr>
        <p:spPr>
          <a:xfrm>
            <a:off x="3403116" y="3151404"/>
            <a:ext cx="119876" cy="1872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A10D22-2B67-F890-54D3-52AEEFA8C928}"/>
              </a:ext>
            </a:extLst>
          </p:cNvPr>
          <p:cNvSpPr txBox="1"/>
          <p:nvPr/>
        </p:nvSpPr>
        <p:spPr>
          <a:xfrm>
            <a:off x="921914" y="383391"/>
            <a:ext cx="89919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80FF"/>
                </a:solidFill>
                <a:latin typeface="Aptos" panose="020B0004020202020204" pitchFamily="34" charset="0"/>
              </a:rPr>
              <a:t>Step 3: Sort Data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294B7BC-668C-1042-ACD2-634361F246F0}"/>
              </a:ext>
            </a:extLst>
          </p:cNvPr>
          <p:cNvGraphicFramePr>
            <a:graphicFrameLocks noGrp="1"/>
          </p:cNvGraphicFramePr>
          <p:nvPr/>
        </p:nvGraphicFramePr>
        <p:xfrm>
          <a:off x="2981325" y="-22398038"/>
          <a:ext cx="6057899" cy="36614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8170">
                  <a:extLst>
                    <a:ext uri="{9D8B030D-6E8A-4147-A177-3AD203B41FA5}">
                      <a16:colId xmlns:a16="http://schemas.microsoft.com/office/drawing/2014/main" val="4178695954"/>
                    </a:ext>
                  </a:extLst>
                </a:gridCol>
                <a:gridCol w="782691">
                  <a:extLst>
                    <a:ext uri="{9D8B030D-6E8A-4147-A177-3AD203B41FA5}">
                      <a16:colId xmlns:a16="http://schemas.microsoft.com/office/drawing/2014/main" val="1517241560"/>
                    </a:ext>
                  </a:extLst>
                </a:gridCol>
                <a:gridCol w="1870822">
                  <a:extLst>
                    <a:ext uri="{9D8B030D-6E8A-4147-A177-3AD203B41FA5}">
                      <a16:colId xmlns:a16="http://schemas.microsoft.com/office/drawing/2014/main" val="3877087615"/>
                    </a:ext>
                  </a:extLst>
                </a:gridCol>
                <a:gridCol w="1578108">
                  <a:extLst>
                    <a:ext uri="{9D8B030D-6E8A-4147-A177-3AD203B41FA5}">
                      <a16:colId xmlns:a16="http://schemas.microsoft.com/office/drawing/2014/main" val="1862023063"/>
                    </a:ext>
                  </a:extLst>
                </a:gridCol>
                <a:gridCol w="1578108">
                  <a:extLst>
                    <a:ext uri="{9D8B030D-6E8A-4147-A177-3AD203B41FA5}">
                      <a16:colId xmlns:a16="http://schemas.microsoft.com/office/drawing/2014/main" val="3063088638"/>
                    </a:ext>
                  </a:extLst>
                </a:gridCol>
              </a:tblGrid>
              <a:tr h="190500">
                <a:tc gridSpan="2"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ID: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348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864645"/>
                  </a:ext>
                </a:extLst>
              </a:tr>
              <a:tr h="190500">
                <a:tc gridSpan="2"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Name: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KY 2052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MP 2.8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Right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0656866"/>
                  </a:ext>
                </a:extLst>
              </a:tr>
              <a:tr h="190500">
                <a:tc gridSpan="2"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Weighted Score: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8.67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1451048"/>
                  </a:ext>
                </a:extLst>
              </a:tr>
              <a:tr h="59055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R: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Seems sufficient.  May only cross a single property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ctr"/>
                </a:tc>
                <a:tc rowSpan="3"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66136762"/>
                  </a:ext>
                </a:extLst>
              </a:tr>
              <a:tr h="59055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U: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UP within ~6' of curb - could probably weave around.  Other UG utilities unknown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9403159"/>
                  </a:ext>
                </a:extLst>
              </a:tr>
              <a:tr h="59055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C: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Already has curb and storm sewer, is just adding a short section of sidewalk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063824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Difficulty: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Low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983028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Comments: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gridSpan="3"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u="none" strike="noStrike" dirty="0">
                          <a:effectLst/>
                        </a:rPr>
                        <a:t>Existing curb and storm sewer, flat, can likely avoid R&amp;U impacts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0757059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72F539ED-498D-CE13-B397-E624E88C935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413" b="1304"/>
          <a:stretch/>
        </p:blipFill>
        <p:spPr>
          <a:xfrm>
            <a:off x="5918200" y="27571700"/>
            <a:ext cx="1725613" cy="1676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61BB14-D5B3-46BD-B171-15B8386C41B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777" r="3402"/>
          <a:stretch/>
        </p:blipFill>
        <p:spPr>
          <a:xfrm>
            <a:off x="7485063" y="27562175"/>
            <a:ext cx="1725612" cy="1695450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77DEECA-276E-DB89-E832-C5AE2C82CB63}"/>
              </a:ext>
            </a:extLst>
          </p:cNvPr>
          <p:cNvSpPr>
            <a:spLocks noGrp="1"/>
          </p:cNvSpPr>
          <p:nvPr/>
        </p:nvSpPr>
        <p:spPr>
          <a:xfrm>
            <a:off x="900702" y="1364334"/>
            <a:ext cx="9621253" cy="453601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03454A1-0239-B186-D60F-DF8A54264FC1}"/>
              </a:ext>
            </a:extLst>
          </p:cNvPr>
          <p:cNvSpPr txBox="1">
            <a:spLocks/>
          </p:cNvSpPr>
          <p:nvPr/>
        </p:nvSpPr>
        <p:spPr>
          <a:xfrm>
            <a:off x="1053102" y="1516734"/>
            <a:ext cx="9621253" cy="453601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4E4E891-AE07-EE6E-863E-7F0282EF62A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5361"/>
          <a:stretch/>
        </p:blipFill>
        <p:spPr>
          <a:xfrm>
            <a:off x="1053102" y="2097309"/>
            <a:ext cx="1918494" cy="21290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007A0DC-EEB3-94FF-0AEF-541BA44224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66359" y="2097309"/>
            <a:ext cx="1937366" cy="21290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61BB14-D5B3-46BD-B171-15B8386C41B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777" r="3402"/>
          <a:stretch/>
        </p:blipFill>
        <p:spPr>
          <a:xfrm>
            <a:off x="1950087" y="3767912"/>
            <a:ext cx="2043018" cy="22543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E915F4F-E1CF-F452-D4F4-CDF51A57C6F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5584" b="9126"/>
          <a:stretch/>
        </p:blipFill>
        <p:spPr>
          <a:xfrm>
            <a:off x="4253765" y="2097309"/>
            <a:ext cx="1930425" cy="21290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4F6787B-971D-1372-909D-CA908A7676D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33932" y="3767912"/>
            <a:ext cx="1971340" cy="22543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8D643F4-83CA-44BC-C3FC-36C1BCEC37B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5650"/>
          <a:stretch/>
        </p:blipFill>
        <p:spPr>
          <a:xfrm>
            <a:off x="8398756" y="3767912"/>
            <a:ext cx="2009938" cy="22543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347949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A7A2B9-831B-FAF0-469B-29FE63F328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9788132-AFF4-389F-0DC8-52C013E0388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445" r="1727"/>
          <a:stretch/>
        </p:blipFill>
        <p:spPr>
          <a:xfrm rot="10800000">
            <a:off x="10163502" y="0"/>
            <a:ext cx="2028497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BB61B9F-E968-3EAA-C5DC-869ED4D7A7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1618" y="5276194"/>
            <a:ext cx="1315277" cy="140555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E05ED06-5E68-9397-B470-4B0268876F8F}"/>
              </a:ext>
            </a:extLst>
          </p:cNvPr>
          <p:cNvSpPr txBox="1"/>
          <p:nvPr/>
        </p:nvSpPr>
        <p:spPr>
          <a:xfrm>
            <a:off x="921914" y="383391"/>
            <a:ext cx="89919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80FF"/>
                </a:solidFill>
                <a:latin typeface="Aptos" panose="020B0004020202020204" pitchFamily="34" charset="0"/>
              </a:rPr>
              <a:t>Step 3: Sort Data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AE447F7-8EBE-C543-2689-A172E7760E62}"/>
              </a:ext>
            </a:extLst>
          </p:cNvPr>
          <p:cNvGraphicFramePr>
            <a:graphicFrameLocks noGrp="1"/>
          </p:cNvGraphicFramePr>
          <p:nvPr/>
        </p:nvGraphicFramePr>
        <p:xfrm>
          <a:off x="2981325" y="-22398038"/>
          <a:ext cx="6057899" cy="36614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8170">
                  <a:extLst>
                    <a:ext uri="{9D8B030D-6E8A-4147-A177-3AD203B41FA5}">
                      <a16:colId xmlns:a16="http://schemas.microsoft.com/office/drawing/2014/main" val="4178695954"/>
                    </a:ext>
                  </a:extLst>
                </a:gridCol>
                <a:gridCol w="782691">
                  <a:extLst>
                    <a:ext uri="{9D8B030D-6E8A-4147-A177-3AD203B41FA5}">
                      <a16:colId xmlns:a16="http://schemas.microsoft.com/office/drawing/2014/main" val="1517241560"/>
                    </a:ext>
                  </a:extLst>
                </a:gridCol>
                <a:gridCol w="1870822">
                  <a:extLst>
                    <a:ext uri="{9D8B030D-6E8A-4147-A177-3AD203B41FA5}">
                      <a16:colId xmlns:a16="http://schemas.microsoft.com/office/drawing/2014/main" val="3877087615"/>
                    </a:ext>
                  </a:extLst>
                </a:gridCol>
                <a:gridCol w="1578108">
                  <a:extLst>
                    <a:ext uri="{9D8B030D-6E8A-4147-A177-3AD203B41FA5}">
                      <a16:colId xmlns:a16="http://schemas.microsoft.com/office/drawing/2014/main" val="1862023063"/>
                    </a:ext>
                  </a:extLst>
                </a:gridCol>
                <a:gridCol w="1578108">
                  <a:extLst>
                    <a:ext uri="{9D8B030D-6E8A-4147-A177-3AD203B41FA5}">
                      <a16:colId xmlns:a16="http://schemas.microsoft.com/office/drawing/2014/main" val="3063088638"/>
                    </a:ext>
                  </a:extLst>
                </a:gridCol>
              </a:tblGrid>
              <a:tr h="190500">
                <a:tc gridSpan="2"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ID: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348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864645"/>
                  </a:ext>
                </a:extLst>
              </a:tr>
              <a:tr h="190500">
                <a:tc gridSpan="2"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Name: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KY 2052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MP 2.8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Right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0656866"/>
                  </a:ext>
                </a:extLst>
              </a:tr>
              <a:tr h="190500">
                <a:tc gridSpan="2"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Weighted Score: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8.67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1451048"/>
                  </a:ext>
                </a:extLst>
              </a:tr>
              <a:tr h="59055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R: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Seems sufficient.  May only cross a single property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ctr"/>
                </a:tc>
                <a:tc rowSpan="3"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66136762"/>
                  </a:ext>
                </a:extLst>
              </a:tr>
              <a:tr h="59055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U: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UP within ~6' of curb - could probably weave around.  Other UG utilities unknown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9403159"/>
                  </a:ext>
                </a:extLst>
              </a:tr>
              <a:tr h="59055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C: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Already has curb and storm sewer, is just adding a short section of sidewalk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063824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Difficulty: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Low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983028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Comments: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gridSpan="3"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u="none" strike="noStrike" dirty="0">
                          <a:effectLst/>
                        </a:rPr>
                        <a:t>Existing curb and storm sewer, flat, can likely avoid R&amp;U impacts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0757059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9ACCDE9B-9A57-6C00-0BF5-221F6E31710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413" b="1304"/>
          <a:stretch/>
        </p:blipFill>
        <p:spPr>
          <a:xfrm>
            <a:off x="5918200" y="27571700"/>
            <a:ext cx="1725613" cy="1676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21500B-2E23-C323-2A89-2F0BA8A8361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777" r="3402"/>
          <a:stretch/>
        </p:blipFill>
        <p:spPr>
          <a:xfrm>
            <a:off x="7485063" y="27562175"/>
            <a:ext cx="1725612" cy="1695450"/>
          </a:xfrm>
          <a:prstGeom prst="rect">
            <a:avLst/>
          </a:prstGeom>
        </p:spPr>
      </p:pic>
      <p:pic>
        <p:nvPicPr>
          <p:cNvPr id="20" name="Picture 19" descr="An aerial view of a city&#10;&#10;AI-generated content may be incorrect.">
            <a:extLst>
              <a:ext uri="{FF2B5EF4-FFF2-40B4-BE49-F238E27FC236}">
                <a16:creationId xmlns:a16="http://schemas.microsoft.com/office/drawing/2014/main" id="{9BBAD0FE-1E0F-161B-8E23-3A57E9F236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31" y="968165"/>
            <a:ext cx="9900556" cy="556906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CB5D245-A103-FA3C-9784-41E9C6AF79C9}"/>
              </a:ext>
            </a:extLst>
          </p:cNvPr>
          <p:cNvSpPr/>
          <p:nvPr/>
        </p:nvSpPr>
        <p:spPr>
          <a:xfrm>
            <a:off x="1219200" y="1416424"/>
            <a:ext cx="3376246" cy="410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E9727F1-21B6-0D35-9E7E-97757F7EE831}"/>
              </a:ext>
            </a:extLst>
          </p:cNvPr>
          <p:cNvSpPr/>
          <p:nvPr/>
        </p:nvSpPr>
        <p:spPr>
          <a:xfrm>
            <a:off x="1418492" y="1582615"/>
            <a:ext cx="1254370" cy="105507"/>
          </a:xfrm>
          <a:prstGeom prst="rect">
            <a:avLst/>
          </a:prstGeom>
          <a:solidFill>
            <a:srgbClr val="EB7F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855492-05D7-5785-C259-58A7719CD099}"/>
              </a:ext>
            </a:extLst>
          </p:cNvPr>
          <p:cNvSpPr txBox="1"/>
          <p:nvPr/>
        </p:nvSpPr>
        <p:spPr>
          <a:xfrm>
            <a:off x="2735278" y="1466091"/>
            <a:ext cx="19225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Existing Sidewalk</a:t>
            </a:r>
          </a:p>
        </p:txBody>
      </p:sp>
    </p:spTree>
    <p:extLst>
      <p:ext uri="{BB962C8B-B14F-4D97-AF65-F5344CB8AC3E}">
        <p14:creationId xmlns:p14="http://schemas.microsoft.com/office/powerpoint/2010/main" val="14407399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81BEB3-434F-8F5E-54A9-24D3179CCC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9F01D8D-AAE6-CB40-AB8D-C558CCD6A47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445" r="1727"/>
          <a:stretch/>
        </p:blipFill>
        <p:spPr>
          <a:xfrm rot="10800000">
            <a:off x="10163502" y="0"/>
            <a:ext cx="2028497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9327C9-5A34-C3D1-8229-5B7B9153B7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1618" y="5276194"/>
            <a:ext cx="1315277" cy="140555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8BCA366-F1ED-8BB7-8067-ABE9E95294DC}"/>
              </a:ext>
            </a:extLst>
          </p:cNvPr>
          <p:cNvSpPr txBox="1"/>
          <p:nvPr/>
        </p:nvSpPr>
        <p:spPr>
          <a:xfrm>
            <a:off x="921914" y="383391"/>
            <a:ext cx="89919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80FF"/>
                </a:solidFill>
                <a:latin typeface="Aptos" panose="020B0004020202020204" pitchFamily="34" charset="0"/>
              </a:rPr>
              <a:t>Step 3: Sort Data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1AEF0ED-B243-BF60-50F2-9CB62EB89272}"/>
              </a:ext>
            </a:extLst>
          </p:cNvPr>
          <p:cNvGraphicFramePr>
            <a:graphicFrameLocks noGrp="1"/>
          </p:cNvGraphicFramePr>
          <p:nvPr/>
        </p:nvGraphicFramePr>
        <p:xfrm>
          <a:off x="2981325" y="-22398038"/>
          <a:ext cx="6057899" cy="36614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8170">
                  <a:extLst>
                    <a:ext uri="{9D8B030D-6E8A-4147-A177-3AD203B41FA5}">
                      <a16:colId xmlns:a16="http://schemas.microsoft.com/office/drawing/2014/main" val="4178695954"/>
                    </a:ext>
                  </a:extLst>
                </a:gridCol>
                <a:gridCol w="782691">
                  <a:extLst>
                    <a:ext uri="{9D8B030D-6E8A-4147-A177-3AD203B41FA5}">
                      <a16:colId xmlns:a16="http://schemas.microsoft.com/office/drawing/2014/main" val="1517241560"/>
                    </a:ext>
                  </a:extLst>
                </a:gridCol>
                <a:gridCol w="1870822">
                  <a:extLst>
                    <a:ext uri="{9D8B030D-6E8A-4147-A177-3AD203B41FA5}">
                      <a16:colId xmlns:a16="http://schemas.microsoft.com/office/drawing/2014/main" val="3877087615"/>
                    </a:ext>
                  </a:extLst>
                </a:gridCol>
                <a:gridCol w="1578108">
                  <a:extLst>
                    <a:ext uri="{9D8B030D-6E8A-4147-A177-3AD203B41FA5}">
                      <a16:colId xmlns:a16="http://schemas.microsoft.com/office/drawing/2014/main" val="1862023063"/>
                    </a:ext>
                  </a:extLst>
                </a:gridCol>
                <a:gridCol w="1578108">
                  <a:extLst>
                    <a:ext uri="{9D8B030D-6E8A-4147-A177-3AD203B41FA5}">
                      <a16:colId xmlns:a16="http://schemas.microsoft.com/office/drawing/2014/main" val="3063088638"/>
                    </a:ext>
                  </a:extLst>
                </a:gridCol>
              </a:tblGrid>
              <a:tr h="190500">
                <a:tc gridSpan="2"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ID: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348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864645"/>
                  </a:ext>
                </a:extLst>
              </a:tr>
              <a:tr h="190500">
                <a:tc gridSpan="2"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Name: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KY 2052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MP 2.8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Right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0656866"/>
                  </a:ext>
                </a:extLst>
              </a:tr>
              <a:tr h="190500">
                <a:tc gridSpan="2"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Weighted Score: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8.67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1451048"/>
                  </a:ext>
                </a:extLst>
              </a:tr>
              <a:tr h="59055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R: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Seems sufficient.  May only cross a single property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ctr"/>
                </a:tc>
                <a:tc rowSpan="3"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66136762"/>
                  </a:ext>
                </a:extLst>
              </a:tr>
              <a:tr h="59055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U: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UP within ~6' of curb - could probably weave around.  Other UG utilities unknown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9403159"/>
                  </a:ext>
                </a:extLst>
              </a:tr>
              <a:tr h="59055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C: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Already has curb and storm sewer, is just adding a short section of sidewalk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063824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Difficulty: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Low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983028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Comments: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gridSpan="3"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u="none" strike="noStrike" dirty="0">
                          <a:effectLst/>
                        </a:rPr>
                        <a:t>Existing curb and storm sewer, flat, can likely avoid R&amp;U impacts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0757059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B0B98FC6-FC67-F15E-3672-9B2C50AFF0A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413" b="1304"/>
          <a:stretch/>
        </p:blipFill>
        <p:spPr>
          <a:xfrm>
            <a:off x="5918200" y="27571700"/>
            <a:ext cx="1725613" cy="1676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BFF6CC-0C0D-25B4-7405-1240427D0E8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777" r="3402"/>
          <a:stretch/>
        </p:blipFill>
        <p:spPr>
          <a:xfrm>
            <a:off x="7485063" y="27562175"/>
            <a:ext cx="1725612" cy="1695450"/>
          </a:xfrm>
          <a:prstGeom prst="rect">
            <a:avLst/>
          </a:prstGeom>
        </p:spPr>
      </p:pic>
      <p:pic>
        <p:nvPicPr>
          <p:cNvPr id="3" name="Picture 2" descr="An aerial view of a city&#10;&#10;AI-generated content may be incorrect.">
            <a:extLst>
              <a:ext uri="{FF2B5EF4-FFF2-40B4-BE49-F238E27FC236}">
                <a16:creationId xmlns:a16="http://schemas.microsoft.com/office/drawing/2014/main" id="{7142E7AD-3493-9043-DD6A-31941DE0F1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31" y="968165"/>
            <a:ext cx="9900556" cy="556906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466EF5A-D892-7083-E96A-D83562AFFBE9}"/>
              </a:ext>
            </a:extLst>
          </p:cNvPr>
          <p:cNvSpPr/>
          <p:nvPr/>
        </p:nvSpPr>
        <p:spPr>
          <a:xfrm>
            <a:off x="1219200" y="1416424"/>
            <a:ext cx="3376246" cy="726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22EA9BE-6906-1C3F-22C4-86463AF43843}"/>
              </a:ext>
            </a:extLst>
          </p:cNvPr>
          <p:cNvSpPr/>
          <p:nvPr/>
        </p:nvSpPr>
        <p:spPr>
          <a:xfrm>
            <a:off x="1418492" y="1582615"/>
            <a:ext cx="1254370" cy="105507"/>
          </a:xfrm>
          <a:prstGeom prst="rect">
            <a:avLst/>
          </a:prstGeom>
          <a:solidFill>
            <a:srgbClr val="EB7F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3CD59C-17C1-50D8-76C3-60768DBC92D2}"/>
              </a:ext>
            </a:extLst>
          </p:cNvPr>
          <p:cNvSpPr txBox="1"/>
          <p:nvPr/>
        </p:nvSpPr>
        <p:spPr>
          <a:xfrm>
            <a:off x="2735278" y="1466091"/>
            <a:ext cx="192258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Existing Sidewalk</a:t>
            </a:r>
          </a:p>
          <a:p>
            <a:endParaRPr lang="en-US" sz="500" dirty="0"/>
          </a:p>
          <a:p>
            <a:r>
              <a:rPr lang="en-US" sz="1600" dirty="0"/>
              <a:t>Sidewalk Gap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4FEC2EE-7A3F-9744-1901-B7264B3D6324}"/>
              </a:ext>
            </a:extLst>
          </p:cNvPr>
          <p:cNvSpPr/>
          <p:nvPr/>
        </p:nvSpPr>
        <p:spPr>
          <a:xfrm>
            <a:off x="1418492" y="1883578"/>
            <a:ext cx="1254370" cy="10550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9188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3B43F6E2-F192-827A-A196-FE48CD393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85211"/>
          <a:stretch/>
        </p:blipFill>
        <p:spPr>
          <a:xfrm>
            <a:off x="0" y="5843752"/>
            <a:ext cx="12192000" cy="10142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AC9644-57E9-E0CA-1BE9-2DD9721AF5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329" y="1028356"/>
            <a:ext cx="11961341" cy="4691697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B0CAED-75CC-1892-359F-4F0E6353B3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3150" y="5328746"/>
            <a:ext cx="1315277" cy="14055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3EA3539-9D89-A889-296E-6EB77EF7EE7B}"/>
              </a:ext>
            </a:extLst>
          </p:cNvPr>
          <p:cNvSpPr txBox="1"/>
          <p:nvPr/>
        </p:nvSpPr>
        <p:spPr>
          <a:xfrm>
            <a:off x="921914" y="383391"/>
            <a:ext cx="89919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80FF"/>
                </a:solidFill>
                <a:latin typeface="Aptos" panose="020B0004020202020204" pitchFamily="34" charset="0"/>
              </a:rPr>
              <a:t>Step 3: Sort Data</a:t>
            </a:r>
          </a:p>
        </p:txBody>
      </p:sp>
    </p:spTree>
    <p:extLst>
      <p:ext uri="{BB962C8B-B14F-4D97-AF65-F5344CB8AC3E}">
        <p14:creationId xmlns:p14="http://schemas.microsoft.com/office/powerpoint/2010/main" val="28487099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FF6099-FE73-7E4C-B62B-A9512E294A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93C7CC2A-6192-1915-7C5A-74A2C88624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85211"/>
          <a:stretch/>
        </p:blipFill>
        <p:spPr>
          <a:xfrm>
            <a:off x="0" y="5843752"/>
            <a:ext cx="12192000" cy="10142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4208B5-DB16-F35A-4A39-5A87033121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329" y="1028356"/>
            <a:ext cx="11961341" cy="46916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706DE5-86A6-1782-1DD8-85A0DEAC6E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3150" y="5328746"/>
            <a:ext cx="1315277" cy="14055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817DC0-AD8B-8BB0-54F4-21038EF44F84}"/>
              </a:ext>
            </a:extLst>
          </p:cNvPr>
          <p:cNvSpPr txBox="1"/>
          <p:nvPr/>
        </p:nvSpPr>
        <p:spPr>
          <a:xfrm>
            <a:off x="921914" y="383391"/>
            <a:ext cx="89919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80FF"/>
                </a:solidFill>
                <a:latin typeface="Aptos" panose="020B0004020202020204" pitchFamily="34" charset="0"/>
              </a:rPr>
              <a:t>Step 3: Sort Data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35D893-9831-F5D7-3BA5-B9642AABBC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329" y="2898025"/>
            <a:ext cx="5042092" cy="2532994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282F3AE-5950-C8EE-BB9F-F53EFB0FF4DD}"/>
              </a:ext>
            </a:extLst>
          </p:cNvPr>
          <p:cNvSpPr/>
          <p:nvPr/>
        </p:nvSpPr>
        <p:spPr>
          <a:xfrm>
            <a:off x="115329" y="1113692"/>
            <a:ext cx="2827163" cy="137160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DD7BE14-5180-581C-89AA-8044235C15E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b="28964"/>
          <a:stretch>
            <a:fillRect/>
          </a:stretch>
        </p:blipFill>
        <p:spPr>
          <a:xfrm>
            <a:off x="6040878" y="2780443"/>
            <a:ext cx="6035792" cy="2424604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89CAD4F-9FD7-80B9-4105-DEE22C02E3D3}"/>
              </a:ext>
            </a:extLst>
          </p:cNvPr>
          <p:cNvSpPr/>
          <p:nvPr/>
        </p:nvSpPr>
        <p:spPr>
          <a:xfrm>
            <a:off x="8633625" y="1091864"/>
            <a:ext cx="3443045" cy="1405555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2111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311282-029B-997F-9819-D19AF191B3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53847-F95B-2239-E01B-8DCA89205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292" y="139028"/>
            <a:ext cx="97409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0080FF"/>
                </a:solidFill>
                <a:latin typeface="Aptos" panose="020B0004020202020204" pitchFamily="34" charset="0"/>
              </a:rPr>
              <a:t>Background: VRU RSAs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32B69C8-E634-F1FB-2686-8313386FA1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16760" y="2641087"/>
            <a:ext cx="3036849" cy="25116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Aptos" panose="020B0004020202020204" pitchFamily="34" charset="0"/>
              </a:rPr>
              <a:t>Over </a:t>
            </a:r>
            <a:r>
              <a:rPr lang="en-US" b="1" dirty="0">
                <a:latin typeface="Aptos" panose="020B0004020202020204" pitchFamily="34" charset="0"/>
              </a:rPr>
              <a:t>192 RSA locations </a:t>
            </a:r>
            <a:r>
              <a:rPr lang="en-US" dirty="0">
                <a:latin typeface="Aptos" panose="020B0004020202020204" pitchFamily="34" charset="0"/>
              </a:rPr>
              <a:t>in 2023 &amp; 2024 – all that involve a serious injury or fatality.</a:t>
            </a:r>
          </a:p>
        </p:txBody>
      </p:sp>
      <p:pic>
        <p:nvPicPr>
          <p:cNvPr id="9" name="Picture 8" descr="A group of people in reflective vests walking on a road&#10;&#10;Description automatically generated">
            <a:extLst>
              <a:ext uri="{FF2B5EF4-FFF2-40B4-BE49-F238E27FC236}">
                <a16:creationId xmlns:a16="http://schemas.microsoft.com/office/drawing/2014/main" id="{4D13DA43-7024-D406-5434-E3B956E4C7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33"/>
          <a:stretch/>
        </p:blipFill>
        <p:spPr>
          <a:xfrm rot="5400000">
            <a:off x="1217333" y="1160551"/>
            <a:ext cx="4864663" cy="5472745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F161F7-7F56-7235-0774-C1EB88CBFF3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445" r="1727"/>
          <a:stretch/>
        </p:blipFill>
        <p:spPr>
          <a:xfrm rot="10800000">
            <a:off x="10163502" y="0"/>
            <a:ext cx="2028497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AACCFB-A25E-D401-B644-5312EC6124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1618" y="5276194"/>
            <a:ext cx="1315277" cy="140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7174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A11328-6A46-8A66-7C83-C1D3779FFF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F2CB94B-E82D-3330-A972-68C8E331C38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445" r="1727"/>
          <a:stretch/>
        </p:blipFill>
        <p:spPr>
          <a:xfrm rot="10800000">
            <a:off x="10163502" y="0"/>
            <a:ext cx="2028497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040111-4401-3C77-F149-FAB649A5F9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1618" y="5276194"/>
            <a:ext cx="1315277" cy="140555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B9206EC-1D59-A6EE-BB9A-2C0D75DAF4DB}"/>
              </a:ext>
            </a:extLst>
          </p:cNvPr>
          <p:cNvSpPr txBox="1"/>
          <p:nvPr/>
        </p:nvSpPr>
        <p:spPr>
          <a:xfrm>
            <a:off x="921914" y="383391"/>
            <a:ext cx="89919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80FF"/>
                </a:solidFill>
                <a:latin typeface="Aptos" panose="020B0004020202020204" pitchFamily="34" charset="0"/>
              </a:rPr>
              <a:t>Step 4: Select Segments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A77E77D-17A9-7436-648F-332E28BE33DD}"/>
              </a:ext>
            </a:extLst>
          </p:cNvPr>
          <p:cNvGraphicFramePr>
            <a:graphicFrameLocks noGrp="1"/>
          </p:cNvGraphicFramePr>
          <p:nvPr/>
        </p:nvGraphicFramePr>
        <p:xfrm>
          <a:off x="2981325" y="-22398038"/>
          <a:ext cx="6057899" cy="36614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8170">
                  <a:extLst>
                    <a:ext uri="{9D8B030D-6E8A-4147-A177-3AD203B41FA5}">
                      <a16:colId xmlns:a16="http://schemas.microsoft.com/office/drawing/2014/main" val="4178695954"/>
                    </a:ext>
                  </a:extLst>
                </a:gridCol>
                <a:gridCol w="782691">
                  <a:extLst>
                    <a:ext uri="{9D8B030D-6E8A-4147-A177-3AD203B41FA5}">
                      <a16:colId xmlns:a16="http://schemas.microsoft.com/office/drawing/2014/main" val="1517241560"/>
                    </a:ext>
                  </a:extLst>
                </a:gridCol>
                <a:gridCol w="1870822">
                  <a:extLst>
                    <a:ext uri="{9D8B030D-6E8A-4147-A177-3AD203B41FA5}">
                      <a16:colId xmlns:a16="http://schemas.microsoft.com/office/drawing/2014/main" val="3877087615"/>
                    </a:ext>
                  </a:extLst>
                </a:gridCol>
                <a:gridCol w="1578108">
                  <a:extLst>
                    <a:ext uri="{9D8B030D-6E8A-4147-A177-3AD203B41FA5}">
                      <a16:colId xmlns:a16="http://schemas.microsoft.com/office/drawing/2014/main" val="1862023063"/>
                    </a:ext>
                  </a:extLst>
                </a:gridCol>
                <a:gridCol w="1578108">
                  <a:extLst>
                    <a:ext uri="{9D8B030D-6E8A-4147-A177-3AD203B41FA5}">
                      <a16:colId xmlns:a16="http://schemas.microsoft.com/office/drawing/2014/main" val="3063088638"/>
                    </a:ext>
                  </a:extLst>
                </a:gridCol>
              </a:tblGrid>
              <a:tr h="190500">
                <a:tc gridSpan="2"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ID: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348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864645"/>
                  </a:ext>
                </a:extLst>
              </a:tr>
              <a:tr h="190500">
                <a:tc gridSpan="2"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Name: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KY 2052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MP 2.8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Right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0656866"/>
                  </a:ext>
                </a:extLst>
              </a:tr>
              <a:tr h="190500">
                <a:tc gridSpan="2"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Weighted Score: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8.67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1451048"/>
                  </a:ext>
                </a:extLst>
              </a:tr>
              <a:tr h="59055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R: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Seems sufficient.  May only cross a single property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ctr"/>
                </a:tc>
                <a:tc rowSpan="3"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66136762"/>
                  </a:ext>
                </a:extLst>
              </a:tr>
              <a:tr h="59055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U: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UP within ~6' of curb - could probably weave around.  Other UG utilities unknown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9403159"/>
                  </a:ext>
                </a:extLst>
              </a:tr>
              <a:tr h="59055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C: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Already has curb and storm sewer, is just adding a short section of sidewalk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063824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Difficulty: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Low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983028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Comments: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gridSpan="3"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u="none" strike="noStrike" dirty="0">
                          <a:effectLst/>
                        </a:rPr>
                        <a:t>Existing curb and storm sewer, flat, can likely avoid R&amp;U impacts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0757059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6EBAC6F3-70D8-3594-84DC-EFE1B00D281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413" b="1304"/>
          <a:stretch/>
        </p:blipFill>
        <p:spPr>
          <a:xfrm>
            <a:off x="5918200" y="27571700"/>
            <a:ext cx="1725613" cy="1676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DB79D5-53CF-587E-FCEE-1B3F384AEA0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777" r="3402"/>
          <a:stretch/>
        </p:blipFill>
        <p:spPr>
          <a:xfrm>
            <a:off x="7485063" y="27562175"/>
            <a:ext cx="1725612" cy="169545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3F6960C-EAF2-8DAE-C17F-E7B37E586BC3}"/>
              </a:ext>
            </a:extLst>
          </p:cNvPr>
          <p:cNvSpPr txBox="1">
            <a:spLocks/>
          </p:cNvSpPr>
          <p:nvPr/>
        </p:nvSpPr>
        <p:spPr>
          <a:xfrm>
            <a:off x="888486" y="1195754"/>
            <a:ext cx="10415029" cy="469764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Review objective: </a:t>
            </a:r>
          </a:p>
          <a:p>
            <a:pPr lvl="1"/>
            <a:r>
              <a:rPr lang="en-US" dirty="0"/>
              <a:t>Develop construction plans for sidewalk gaps</a:t>
            </a:r>
          </a:p>
          <a:p>
            <a:r>
              <a:rPr lang="en-US" dirty="0"/>
              <a:t>Review constructability evaluation results:</a:t>
            </a:r>
          </a:p>
          <a:p>
            <a:pPr lvl="1"/>
            <a:r>
              <a:rPr lang="en-US" dirty="0"/>
              <a:t>Segment evaluation spreadsheet</a:t>
            </a:r>
          </a:p>
          <a:p>
            <a:pPr lvl="1"/>
            <a:r>
              <a:rPr lang="en-US" dirty="0"/>
              <a:t>Segment KMZ</a:t>
            </a:r>
          </a:p>
          <a:p>
            <a:r>
              <a:rPr lang="en-US" dirty="0"/>
              <a:t>Select segments for first round of development:</a:t>
            </a:r>
          </a:p>
          <a:p>
            <a:pPr lvl="1"/>
            <a:r>
              <a:rPr lang="en-US" dirty="0"/>
              <a:t>US 31W from </a:t>
            </a:r>
            <a:r>
              <a:rPr lang="en-US" dirty="0" err="1"/>
              <a:t>Crums</a:t>
            </a:r>
            <a:r>
              <a:rPr lang="en-US" dirty="0"/>
              <a:t> Lane to Bernheim Lane</a:t>
            </a:r>
          </a:p>
          <a:p>
            <a:pPr lvl="1"/>
            <a:r>
              <a:rPr lang="en-US" dirty="0"/>
              <a:t>US 31W from Bernheim Lane to Lee Street</a:t>
            </a:r>
          </a:p>
          <a:p>
            <a:pPr lvl="1"/>
            <a:r>
              <a:rPr lang="en-US" dirty="0"/>
              <a:t>US 31W at Ashby Lane / Valley Station Road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24425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F06050-AD73-0FF9-E42F-3024D4EB35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76C0B32-7E2D-8F42-2FF7-6A8B29E0C9C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109"/>
          <a:stretch>
            <a:fillRect/>
          </a:stretch>
        </p:blipFill>
        <p:spPr>
          <a:xfrm>
            <a:off x="518985" y="959439"/>
            <a:ext cx="10243702" cy="57223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DD38F7-C7E5-B77D-D205-7AC9BCBD8CF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445" r="1727"/>
          <a:stretch/>
        </p:blipFill>
        <p:spPr>
          <a:xfrm rot="10800000">
            <a:off x="10163502" y="0"/>
            <a:ext cx="2028497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089233-DDD1-A4E1-C70A-80E80C80FF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1618" y="5276194"/>
            <a:ext cx="1315277" cy="140555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BE79742-1F8B-DB5D-4246-7F3B3224C4E5}"/>
              </a:ext>
            </a:extLst>
          </p:cNvPr>
          <p:cNvSpPr txBox="1"/>
          <p:nvPr/>
        </p:nvSpPr>
        <p:spPr>
          <a:xfrm>
            <a:off x="921914" y="383391"/>
            <a:ext cx="89919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80FF"/>
                </a:solidFill>
                <a:latin typeface="Aptos" panose="020B0004020202020204" pitchFamily="34" charset="0"/>
              </a:rPr>
              <a:t>Step 4: Select Segments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B887E86-C0E6-F55D-D40E-6D3B2DE0C8D2}"/>
              </a:ext>
            </a:extLst>
          </p:cNvPr>
          <p:cNvGraphicFramePr>
            <a:graphicFrameLocks noGrp="1"/>
          </p:cNvGraphicFramePr>
          <p:nvPr/>
        </p:nvGraphicFramePr>
        <p:xfrm>
          <a:off x="2981325" y="-22398038"/>
          <a:ext cx="6057899" cy="36614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8170">
                  <a:extLst>
                    <a:ext uri="{9D8B030D-6E8A-4147-A177-3AD203B41FA5}">
                      <a16:colId xmlns:a16="http://schemas.microsoft.com/office/drawing/2014/main" val="4178695954"/>
                    </a:ext>
                  </a:extLst>
                </a:gridCol>
                <a:gridCol w="782691">
                  <a:extLst>
                    <a:ext uri="{9D8B030D-6E8A-4147-A177-3AD203B41FA5}">
                      <a16:colId xmlns:a16="http://schemas.microsoft.com/office/drawing/2014/main" val="1517241560"/>
                    </a:ext>
                  </a:extLst>
                </a:gridCol>
                <a:gridCol w="1870822">
                  <a:extLst>
                    <a:ext uri="{9D8B030D-6E8A-4147-A177-3AD203B41FA5}">
                      <a16:colId xmlns:a16="http://schemas.microsoft.com/office/drawing/2014/main" val="3877087615"/>
                    </a:ext>
                  </a:extLst>
                </a:gridCol>
                <a:gridCol w="1578108">
                  <a:extLst>
                    <a:ext uri="{9D8B030D-6E8A-4147-A177-3AD203B41FA5}">
                      <a16:colId xmlns:a16="http://schemas.microsoft.com/office/drawing/2014/main" val="1862023063"/>
                    </a:ext>
                  </a:extLst>
                </a:gridCol>
                <a:gridCol w="1578108">
                  <a:extLst>
                    <a:ext uri="{9D8B030D-6E8A-4147-A177-3AD203B41FA5}">
                      <a16:colId xmlns:a16="http://schemas.microsoft.com/office/drawing/2014/main" val="3063088638"/>
                    </a:ext>
                  </a:extLst>
                </a:gridCol>
              </a:tblGrid>
              <a:tr h="190500">
                <a:tc gridSpan="2"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ID: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348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864645"/>
                  </a:ext>
                </a:extLst>
              </a:tr>
              <a:tr h="190500">
                <a:tc gridSpan="2"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Name: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KY 2052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MP 2.8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Right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0656866"/>
                  </a:ext>
                </a:extLst>
              </a:tr>
              <a:tr h="190500">
                <a:tc gridSpan="2"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Weighted Score: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8.67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1451048"/>
                  </a:ext>
                </a:extLst>
              </a:tr>
              <a:tr h="59055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R: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Seems sufficient.  May only cross a single property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ctr"/>
                </a:tc>
                <a:tc rowSpan="3"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66136762"/>
                  </a:ext>
                </a:extLst>
              </a:tr>
              <a:tr h="59055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U: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UP within ~6' of curb - could probably weave around.  Other UG utilities unknown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9403159"/>
                  </a:ext>
                </a:extLst>
              </a:tr>
              <a:tr h="59055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C: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Already has curb and storm sewer, is just adding a short section of sidewalk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063824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Difficulty: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Low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983028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Comments: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gridSpan="3"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u="none" strike="noStrike" dirty="0">
                          <a:effectLst/>
                        </a:rPr>
                        <a:t>Existing curb and storm sewer, flat, can likely avoid R&amp;U impacts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0757059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ABE8DC64-B789-C7F0-E6EE-08CDD2D89FA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413" b="1304"/>
          <a:stretch/>
        </p:blipFill>
        <p:spPr>
          <a:xfrm>
            <a:off x="5918200" y="27571700"/>
            <a:ext cx="1725613" cy="1676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41D764-14F5-C750-3554-E4F166005A8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777" r="3402"/>
          <a:stretch/>
        </p:blipFill>
        <p:spPr>
          <a:xfrm>
            <a:off x="7485063" y="27562175"/>
            <a:ext cx="1725612" cy="1695450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4A8886C9-DD28-750B-29AA-914BF38A8D18}"/>
              </a:ext>
            </a:extLst>
          </p:cNvPr>
          <p:cNvSpPr/>
          <p:nvPr/>
        </p:nvSpPr>
        <p:spPr>
          <a:xfrm rot="1712009">
            <a:off x="2778031" y="5297736"/>
            <a:ext cx="223914" cy="52589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2BEE53A-6FA0-19B9-C426-DFFD74D5E9A5}"/>
              </a:ext>
            </a:extLst>
          </p:cNvPr>
          <p:cNvSpPr/>
          <p:nvPr/>
        </p:nvSpPr>
        <p:spPr>
          <a:xfrm rot="1139886">
            <a:off x="4147897" y="2413836"/>
            <a:ext cx="229564" cy="100517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4446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337690-915A-2914-1FFB-0B2FDF15A8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Yellow and blue symbols">
            <a:extLst>
              <a:ext uri="{FF2B5EF4-FFF2-40B4-BE49-F238E27FC236}">
                <a16:creationId xmlns:a16="http://schemas.microsoft.com/office/drawing/2014/main" id="{33087588-CB2C-DB32-15B3-E46BF3DF01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-140"/>
          <a:stretch>
            <a:fillRect/>
          </a:stretch>
        </p:blipFill>
        <p:spPr>
          <a:xfrm>
            <a:off x="-1" y="0"/>
            <a:ext cx="12192000" cy="686752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A4E4BA5-4039-CDF8-37D9-F525C69B59B7}"/>
              </a:ext>
            </a:extLst>
          </p:cNvPr>
          <p:cNvSpPr/>
          <p:nvPr/>
        </p:nvSpPr>
        <p:spPr>
          <a:xfrm>
            <a:off x="0" y="0"/>
            <a:ext cx="12192000" cy="8557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B83367-F586-3736-4FB3-58619195BA1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445" r="1727"/>
          <a:stretch/>
        </p:blipFill>
        <p:spPr>
          <a:xfrm rot="10800000">
            <a:off x="10163502" y="0"/>
            <a:ext cx="2028497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476621-4C72-3803-968C-0666B90DE8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1618" y="5276194"/>
            <a:ext cx="1315277" cy="1405555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74DCFCE-DE10-6458-B02E-D6D06DBD74A5}"/>
              </a:ext>
            </a:extLst>
          </p:cNvPr>
          <p:cNvGraphicFramePr>
            <a:graphicFrameLocks noGrp="1"/>
          </p:cNvGraphicFramePr>
          <p:nvPr/>
        </p:nvGraphicFramePr>
        <p:xfrm>
          <a:off x="2981325" y="-22398038"/>
          <a:ext cx="6057899" cy="36614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8170">
                  <a:extLst>
                    <a:ext uri="{9D8B030D-6E8A-4147-A177-3AD203B41FA5}">
                      <a16:colId xmlns:a16="http://schemas.microsoft.com/office/drawing/2014/main" val="4178695954"/>
                    </a:ext>
                  </a:extLst>
                </a:gridCol>
                <a:gridCol w="782691">
                  <a:extLst>
                    <a:ext uri="{9D8B030D-6E8A-4147-A177-3AD203B41FA5}">
                      <a16:colId xmlns:a16="http://schemas.microsoft.com/office/drawing/2014/main" val="1517241560"/>
                    </a:ext>
                  </a:extLst>
                </a:gridCol>
                <a:gridCol w="1870822">
                  <a:extLst>
                    <a:ext uri="{9D8B030D-6E8A-4147-A177-3AD203B41FA5}">
                      <a16:colId xmlns:a16="http://schemas.microsoft.com/office/drawing/2014/main" val="3877087615"/>
                    </a:ext>
                  </a:extLst>
                </a:gridCol>
                <a:gridCol w="1578108">
                  <a:extLst>
                    <a:ext uri="{9D8B030D-6E8A-4147-A177-3AD203B41FA5}">
                      <a16:colId xmlns:a16="http://schemas.microsoft.com/office/drawing/2014/main" val="1862023063"/>
                    </a:ext>
                  </a:extLst>
                </a:gridCol>
                <a:gridCol w="1578108">
                  <a:extLst>
                    <a:ext uri="{9D8B030D-6E8A-4147-A177-3AD203B41FA5}">
                      <a16:colId xmlns:a16="http://schemas.microsoft.com/office/drawing/2014/main" val="3063088638"/>
                    </a:ext>
                  </a:extLst>
                </a:gridCol>
              </a:tblGrid>
              <a:tr h="190500">
                <a:tc gridSpan="2"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ID: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348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864645"/>
                  </a:ext>
                </a:extLst>
              </a:tr>
              <a:tr h="190500">
                <a:tc gridSpan="2"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Name: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KY 2052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MP 2.8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Right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0656866"/>
                  </a:ext>
                </a:extLst>
              </a:tr>
              <a:tr h="190500">
                <a:tc gridSpan="2"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Weighted Score: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8.67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1451048"/>
                  </a:ext>
                </a:extLst>
              </a:tr>
              <a:tr h="59055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R: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Seems sufficient.  May only cross a single property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ctr"/>
                </a:tc>
                <a:tc rowSpan="3"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66136762"/>
                  </a:ext>
                </a:extLst>
              </a:tr>
              <a:tr h="59055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U: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UP within ~6' of curb - could probably weave around.  Other UG utilities unknown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9403159"/>
                  </a:ext>
                </a:extLst>
              </a:tr>
              <a:tr h="59055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C: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Already has curb and storm sewer, is just adding a short section of sidewalk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063824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Difficulty: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Low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983028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Comments: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gridSpan="3"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u="none" strike="noStrike" dirty="0">
                          <a:effectLst/>
                        </a:rPr>
                        <a:t>Existing curb and storm sewer, flat, can likely avoid R&amp;U impacts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0757059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5BB9BA5B-03C6-AF7E-C54B-7E5F08F59D9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413" b="1304"/>
          <a:stretch/>
        </p:blipFill>
        <p:spPr>
          <a:xfrm>
            <a:off x="5918200" y="27571700"/>
            <a:ext cx="1725613" cy="1676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580ECB-0086-5BCC-EE4B-A0EA33B1254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777" r="3402"/>
          <a:stretch/>
        </p:blipFill>
        <p:spPr>
          <a:xfrm>
            <a:off x="7485063" y="27562175"/>
            <a:ext cx="1725612" cy="16954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65FD131-CCAB-EA46-271B-CBEA65C7DA16}"/>
              </a:ext>
            </a:extLst>
          </p:cNvPr>
          <p:cNvSpPr txBox="1"/>
          <p:nvPr/>
        </p:nvSpPr>
        <p:spPr>
          <a:xfrm>
            <a:off x="1227519" y="5132350"/>
            <a:ext cx="681123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ptos" panose="020B0004020202020204" pitchFamily="34" charset="0"/>
              </a:rPr>
              <a:t>Daniel Wyatt, PE – KYTC – District 5</a:t>
            </a:r>
          </a:p>
          <a:p>
            <a:endParaRPr lang="en-US" sz="14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ptos" panose="020B0004020202020204" pitchFamily="34" charset="0"/>
              </a:rPr>
              <a:t>Deanna Mills, PE – KYTC – Traffic Safety Branch</a:t>
            </a:r>
          </a:p>
          <a:p>
            <a:endParaRPr lang="en-US" sz="14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ptos" panose="020B0004020202020204" pitchFamily="34" charset="0"/>
              </a:rPr>
              <a:t>Jennifer Hardwick, PE, RSP1 – HMB Professional Engineers</a:t>
            </a:r>
          </a:p>
        </p:txBody>
      </p:sp>
      <p:pic>
        <p:nvPicPr>
          <p:cNvPr id="13" name="Picture 12" descr="A red text on a black background&#10;&#10;AI-generated content may be incorrect.">
            <a:extLst>
              <a:ext uri="{FF2B5EF4-FFF2-40B4-BE49-F238E27FC236}">
                <a16:creationId xmlns:a16="http://schemas.microsoft.com/office/drawing/2014/main" id="{18735F78-080F-0C55-7B7C-2BED94E79A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45" b="25059"/>
          <a:stretch>
            <a:fillRect/>
          </a:stretch>
        </p:blipFill>
        <p:spPr>
          <a:xfrm>
            <a:off x="435492" y="6150242"/>
            <a:ext cx="698723" cy="509041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1249DE67-AF0C-208E-7555-E6C222FC6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42" y="5132350"/>
            <a:ext cx="897224" cy="509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8FF33F8-A9D7-9679-2E2F-9944B47434DA}"/>
              </a:ext>
            </a:extLst>
          </p:cNvPr>
          <p:cNvSpPr txBox="1"/>
          <p:nvPr/>
        </p:nvSpPr>
        <p:spPr>
          <a:xfrm>
            <a:off x="509688" y="198717"/>
            <a:ext cx="9513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ptos" panose="020B0004020202020204" pitchFamily="34" charset="0"/>
              </a:rPr>
              <a:t>Where the Sidewalk Ends – Filling in the Gaps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6BC8A1BE-A21E-3ABF-5EDD-7D3444608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94" y="5641296"/>
            <a:ext cx="897224" cy="509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97301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205DF3-528A-616C-FD74-B223CF47C4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891CE-BD01-58B2-5302-05875B3FE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rgbClr val="0080FF"/>
                </a:solidFill>
                <a:latin typeface="Aptos" panose="020B0004020202020204" pitchFamily="34" charset="0"/>
              </a:rPr>
              <a:t>Background: Data Driven Solutions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10977BA-DE55-DE42-3D04-7A5E0B3C7F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257800" cy="4351338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Aptos" panose="020B0004020202020204" pitchFamily="34" charset="0"/>
              </a:rPr>
              <a:t>65% of pedestrian deaths </a:t>
            </a:r>
            <a:r>
              <a:rPr lang="en-US" sz="2400" dirty="0">
                <a:latin typeface="Aptos" panose="020B0004020202020204" pitchFamily="34" charset="0"/>
              </a:rPr>
              <a:t>occurred in locations without a sidewalk present. – FHWA</a:t>
            </a:r>
          </a:p>
          <a:p>
            <a:r>
              <a:rPr lang="en-US" sz="2400" dirty="0">
                <a:latin typeface="Aptos" panose="020B0004020202020204" pitchFamily="34" charset="0"/>
              </a:rPr>
              <a:t>The likelihood of a pedestrian crash along roadways with no sidewalk is </a:t>
            </a:r>
            <a:r>
              <a:rPr lang="en-US" sz="2400" b="1" dirty="0">
                <a:latin typeface="Aptos" panose="020B0004020202020204" pitchFamily="34" charset="0"/>
              </a:rPr>
              <a:t>1.67 greater</a:t>
            </a:r>
            <a:r>
              <a:rPr lang="en-US" sz="2400" dirty="0">
                <a:latin typeface="Aptos" panose="020B0004020202020204" pitchFamily="34" charset="0"/>
              </a:rPr>
              <a:t>. – Florida DOT</a:t>
            </a:r>
          </a:p>
          <a:p>
            <a:r>
              <a:rPr lang="en-US" sz="2400" dirty="0">
                <a:latin typeface="Aptos" panose="020B0004020202020204" pitchFamily="34" charset="0"/>
              </a:rPr>
              <a:t>Installing sidewalk has a </a:t>
            </a:r>
            <a:r>
              <a:rPr lang="en-US" sz="2400" b="1" dirty="0">
                <a:latin typeface="Aptos" panose="020B0004020202020204" pitchFamily="34" charset="0"/>
              </a:rPr>
              <a:t>0.598 crash modification factor</a:t>
            </a:r>
            <a:r>
              <a:rPr lang="en-US" sz="2400" dirty="0">
                <a:latin typeface="Aptos" panose="020B0004020202020204" pitchFamily="34" charset="0"/>
              </a:rPr>
              <a:t> for vehicle/pedestrian collisions.            CMF Clearinghouse</a:t>
            </a:r>
          </a:p>
          <a:p>
            <a:endParaRPr lang="en-US" dirty="0">
              <a:latin typeface="Aptos" panose="020B0004020202020204" pitchFamily="34" charset="0"/>
            </a:endParaRPr>
          </a:p>
        </p:txBody>
      </p:sp>
      <p:pic>
        <p:nvPicPr>
          <p:cNvPr id="7" name="Picture 6" descr="A logo for a transportation cabinet&#10;&#10;Description automatically generated">
            <a:extLst>
              <a:ext uri="{FF2B5EF4-FFF2-40B4-BE49-F238E27FC236}">
                <a16:creationId xmlns:a16="http://schemas.microsoft.com/office/drawing/2014/main" id="{3586E17A-4632-5FC9-CDC2-F5B8DA7FA4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789" y="6176963"/>
            <a:ext cx="1115037" cy="594497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453BD6A-A0A2-F79C-5538-EA872D785D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825625"/>
            <a:ext cx="5491003" cy="3890937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4972B114-98F7-57E5-4EC6-FF56C729ED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t="85211"/>
          <a:stretch/>
        </p:blipFill>
        <p:spPr>
          <a:xfrm>
            <a:off x="0" y="5843752"/>
            <a:ext cx="12192000" cy="10142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F0755F-C569-1C75-1B12-6D9BC4D09B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3150" y="5328746"/>
            <a:ext cx="1315277" cy="140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8352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6664DE-E268-2604-AEF0-00FAA7F3BB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0BDB8AC-BA61-EDED-3E35-32D56FB0D70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7" r="3189" b="10450"/>
          <a:stretch/>
        </p:blipFill>
        <p:spPr>
          <a:xfrm>
            <a:off x="-58100" y="-302498"/>
            <a:ext cx="12250099" cy="10066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E07DBE0-FAC2-45AB-0B54-44162358E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52843" y="1265534"/>
            <a:ext cx="2640458" cy="94882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>
                <a:solidFill>
                  <a:srgbClr val="0080FF"/>
                </a:solidFill>
                <a:latin typeface="Aptos" panose="020B0004020202020204" pitchFamily="34" charset="0"/>
              </a:rPr>
              <a:t>Identifying the Gaps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C9EA71-6109-3519-828B-DCCCAFE524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2262" y="948820"/>
            <a:ext cx="8630174" cy="5723247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74744D5-AF39-26BD-09D6-848BA248966E}"/>
              </a:ext>
            </a:extLst>
          </p:cNvPr>
          <p:cNvSpPr txBox="1"/>
          <p:nvPr/>
        </p:nvSpPr>
        <p:spPr>
          <a:xfrm>
            <a:off x="9352843" y="2470140"/>
            <a:ext cx="264045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ptos" panose="020B0004020202020204" pitchFamily="34" charset="0"/>
              </a:rPr>
              <a:t>469 gaps identified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ptos" panose="020B0004020202020204" pitchFamily="34" charset="0"/>
              </a:rPr>
              <a:t>Over 117 miles of sidewalk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ptos" panose="020B0004020202020204" pitchFamily="34" charset="0"/>
              </a:rPr>
              <a:t>43.7% of segments were on the HIN</a:t>
            </a:r>
          </a:p>
          <a:p>
            <a:endParaRPr lang="en-US" sz="2400" dirty="0">
              <a:latin typeface="Aptos" panose="020B00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3F89AED-789B-83CC-AE9E-664975F5F3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491" y="-129963"/>
            <a:ext cx="1066508" cy="1139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495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4539BC-589C-BABE-81C3-BFDBB39B27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0DB16-4C43-B52D-A5FD-6C2C95EEA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rgbClr val="0080FF"/>
                </a:solidFill>
                <a:latin typeface="Aptos" panose="020B0004020202020204" pitchFamily="34" charset="0"/>
              </a:rPr>
              <a:t>SCI Methodology: Washington D.C. Method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86A8692-00B8-5FCB-71AE-84584D29DD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sz="3200" b="1" dirty="0">
                <a:latin typeface="Aptos" panose="020B0004020202020204" pitchFamily="34" charset="0"/>
              </a:rPr>
              <a:t>SCI – Sidewalk Constructability Index</a:t>
            </a:r>
          </a:p>
          <a:p>
            <a:pPr lvl="1"/>
            <a:r>
              <a:rPr lang="en-US" sz="2800" dirty="0">
                <a:latin typeface="Aptos" panose="020B0004020202020204" pitchFamily="34" charset="0"/>
              </a:rPr>
              <a:t>20% - Transportation Need</a:t>
            </a:r>
          </a:p>
          <a:p>
            <a:pPr lvl="1"/>
            <a:r>
              <a:rPr lang="en-US" sz="2800" dirty="0">
                <a:latin typeface="Aptos" panose="020B0004020202020204" pitchFamily="34" charset="0"/>
              </a:rPr>
              <a:t>20% - High Injury Network</a:t>
            </a:r>
          </a:p>
          <a:p>
            <a:pPr lvl="1"/>
            <a:r>
              <a:rPr lang="en-US" sz="2800" dirty="0">
                <a:latin typeface="Aptos" panose="020B0004020202020204" pitchFamily="34" charset="0"/>
              </a:rPr>
              <a:t>20% - Roadway Functional Classification</a:t>
            </a:r>
          </a:p>
          <a:p>
            <a:pPr lvl="1"/>
            <a:r>
              <a:rPr lang="en-US" sz="2800" dirty="0">
                <a:latin typeface="Aptos" panose="020B0004020202020204" pitchFamily="34" charset="0"/>
              </a:rPr>
              <a:t>10% - Proximity to Schools</a:t>
            </a:r>
          </a:p>
          <a:p>
            <a:pPr lvl="1"/>
            <a:r>
              <a:rPr lang="en-US" sz="2800" dirty="0">
                <a:latin typeface="Aptos" panose="020B0004020202020204" pitchFamily="34" charset="0"/>
              </a:rPr>
              <a:t>10% - Proximity to Parks, Trailheads, &amp; Rec Centers</a:t>
            </a:r>
          </a:p>
          <a:p>
            <a:pPr lvl="1"/>
            <a:r>
              <a:rPr lang="en-US" sz="2800" dirty="0">
                <a:latin typeface="Aptos" panose="020B0004020202020204" pitchFamily="34" charset="0"/>
              </a:rPr>
              <a:t>10% - Proximity to Bus Stops</a:t>
            </a:r>
          </a:p>
          <a:p>
            <a:pPr lvl="1"/>
            <a:r>
              <a:rPr lang="en-US" sz="2800" dirty="0">
                <a:latin typeface="Aptos" panose="020B0004020202020204" pitchFamily="34" charset="0"/>
              </a:rPr>
              <a:t>10% - Proximity to Transit Stations</a:t>
            </a:r>
          </a:p>
          <a:p>
            <a:pPr lvl="1"/>
            <a:endParaRPr lang="en-US" sz="2000" dirty="0">
              <a:latin typeface="Aptos" panose="020B0004020202020204" pitchFamily="34" charset="0"/>
            </a:endParaRPr>
          </a:p>
          <a:p>
            <a:pPr lvl="1"/>
            <a:endParaRPr lang="en-US" sz="2000" dirty="0"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Aptos" panose="020B0004020202020204" pitchFamily="34" charset="0"/>
                <a:hlinkClick r:id="rId3"/>
              </a:rPr>
              <a:t>https://sidewalkgap.ddot.dc.gov/</a:t>
            </a:r>
            <a:endParaRPr lang="en-US" dirty="0"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US" dirty="0">
              <a:latin typeface="Aptos" panose="020B0004020202020204" pitchFamily="34" charset="0"/>
            </a:endParaRPr>
          </a:p>
        </p:txBody>
      </p:sp>
      <p:pic>
        <p:nvPicPr>
          <p:cNvPr id="7" name="Picture 6" descr="A logo for a transportation cabinet&#10;&#10;Description automatically generated">
            <a:extLst>
              <a:ext uri="{FF2B5EF4-FFF2-40B4-BE49-F238E27FC236}">
                <a16:creationId xmlns:a16="http://schemas.microsoft.com/office/drawing/2014/main" id="{C6D6658F-07A4-3AA3-18C8-B49485FACD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789" y="6176963"/>
            <a:ext cx="1115037" cy="594497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DCC31C-60EF-7177-ADE4-D1CDBD64B59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445" r="1727"/>
          <a:stretch/>
        </p:blipFill>
        <p:spPr>
          <a:xfrm rot="10800000">
            <a:off x="10163502" y="0"/>
            <a:ext cx="2028497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6D00EDC-D4A3-6835-E900-FD7D2E6DCC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1618" y="5276194"/>
            <a:ext cx="1315277" cy="140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4872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3C6468-A5E9-1CDA-37A1-520C06E83A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371E6-CF9D-D5C6-7836-8B2F75727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rgbClr val="0080FF"/>
                </a:solidFill>
                <a:latin typeface="Aptos" panose="020B0004020202020204" pitchFamily="34" charset="0"/>
              </a:rPr>
              <a:t>SCI Methodology: Louisville Method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F7769CE-B4AC-F8F1-0F6A-BB032CDAB3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92500" lnSpcReduction="20000"/>
          </a:bodyPr>
          <a:lstStyle/>
          <a:p>
            <a:r>
              <a:rPr lang="en-US" sz="3200" b="1" dirty="0">
                <a:latin typeface="Aptos" panose="020B0004020202020204" pitchFamily="34" charset="0"/>
              </a:rPr>
              <a:t>22.2 % - Transportation Need</a:t>
            </a:r>
          </a:p>
          <a:p>
            <a:pPr lvl="1"/>
            <a:r>
              <a:rPr lang="en-US" sz="2800" dirty="0">
                <a:latin typeface="Aptos" panose="020B0004020202020204" pitchFamily="34" charset="0"/>
              </a:rPr>
              <a:t>Transportation Insecurity Percentile &gt; 66.6% = 10 Points</a:t>
            </a:r>
          </a:p>
          <a:p>
            <a:pPr lvl="1"/>
            <a:r>
              <a:rPr lang="en-US" sz="2800" dirty="0">
                <a:latin typeface="Aptos" panose="020B0004020202020204" pitchFamily="34" charset="0"/>
              </a:rPr>
              <a:t>Transportation Insecurity Percentile between 33.3 and 66.6% = 5 Points</a:t>
            </a:r>
          </a:p>
          <a:p>
            <a:pPr lvl="1"/>
            <a:r>
              <a:rPr lang="en-US" sz="2800" dirty="0">
                <a:latin typeface="Aptos" panose="020B0004020202020204" pitchFamily="34" charset="0"/>
              </a:rPr>
              <a:t>Transportation Insecurity Percentile below 33.3% = 1 Point</a:t>
            </a:r>
          </a:p>
          <a:p>
            <a:r>
              <a:rPr lang="en-US" sz="3200" b="1" dirty="0">
                <a:latin typeface="Aptos" panose="020B0004020202020204" pitchFamily="34" charset="0"/>
              </a:rPr>
              <a:t>22.2% - High Injury Network</a:t>
            </a:r>
          </a:p>
          <a:p>
            <a:pPr lvl="1"/>
            <a:r>
              <a:rPr lang="en-US" sz="2800" dirty="0">
                <a:latin typeface="Aptos" panose="020B0004020202020204" pitchFamily="34" charset="0"/>
              </a:rPr>
              <a:t>On HIN = 10 Points</a:t>
            </a:r>
          </a:p>
          <a:p>
            <a:pPr lvl="1"/>
            <a:r>
              <a:rPr lang="en-US" sz="2800" dirty="0">
                <a:latin typeface="Aptos" panose="020B0004020202020204" pitchFamily="34" charset="0"/>
              </a:rPr>
              <a:t>Off HIN = 1 Point</a:t>
            </a:r>
          </a:p>
          <a:p>
            <a:r>
              <a:rPr lang="en-US" sz="3200" b="1" dirty="0">
                <a:latin typeface="Aptos" panose="020B0004020202020204" pitchFamily="34" charset="0"/>
              </a:rPr>
              <a:t>22.2% - Roadway Function </a:t>
            </a:r>
          </a:p>
          <a:p>
            <a:pPr lvl="1"/>
            <a:r>
              <a:rPr lang="en-US" sz="2800" dirty="0">
                <a:latin typeface="Aptos" panose="020B0004020202020204" pitchFamily="34" charset="0"/>
              </a:rPr>
              <a:t>Principal Arterial = 10 Points</a:t>
            </a:r>
          </a:p>
          <a:p>
            <a:pPr lvl="1"/>
            <a:r>
              <a:rPr lang="en-US" sz="2800" dirty="0">
                <a:latin typeface="Aptos" panose="020B0004020202020204" pitchFamily="34" charset="0"/>
              </a:rPr>
              <a:t>Minor Arterial = 7 Points</a:t>
            </a:r>
          </a:p>
          <a:p>
            <a:pPr lvl="1"/>
            <a:endParaRPr lang="en-US" sz="2800" dirty="0">
              <a:latin typeface="Aptos" panose="020B0004020202020204" pitchFamily="34" charset="0"/>
            </a:endParaRPr>
          </a:p>
          <a:p>
            <a:pPr lvl="1"/>
            <a:endParaRPr lang="en-US" sz="2800" dirty="0">
              <a:latin typeface="Aptos" panose="020B0004020202020204" pitchFamily="34" charset="0"/>
            </a:endParaRPr>
          </a:p>
          <a:p>
            <a:pPr marL="457189" lvl="1" indent="0">
              <a:buNone/>
            </a:pPr>
            <a:endParaRPr lang="en-US" sz="2800" dirty="0"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US" sz="3200" dirty="0">
              <a:latin typeface="Aptos" panose="020B0004020202020204" pitchFamily="34" charset="0"/>
            </a:endParaRPr>
          </a:p>
          <a:p>
            <a:pPr lvl="1"/>
            <a:endParaRPr lang="en-US" sz="2800" dirty="0">
              <a:latin typeface="Aptos" panose="020B0004020202020204" pitchFamily="34" charset="0"/>
            </a:endParaRPr>
          </a:p>
          <a:p>
            <a:pPr lvl="1"/>
            <a:endParaRPr lang="en-US" sz="2800" b="1" dirty="0">
              <a:latin typeface="Aptos" panose="020B0004020202020204" pitchFamily="34" charset="0"/>
            </a:endParaRPr>
          </a:p>
          <a:p>
            <a:pPr lvl="1"/>
            <a:endParaRPr lang="en-US" sz="2000" dirty="0">
              <a:latin typeface="Aptos" panose="020B0004020202020204" pitchFamily="34" charset="0"/>
            </a:endParaRPr>
          </a:p>
          <a:p>
            <a:pPr lvl="1"/>
            <a:endParaRPr lang="en-US" sz="2000" dirty="0">
              <a:latin typeface="Aptos" panose="020B0004020202020204" pitchFamily="34" charset="0"/>
            </a:endParaRPr>
          </a:p>
          <a:p>
            <a:endParaRPr lang="en-US" dirty="0">
              <a:latin typeface="Aptos" panose="020B0004020202020204" pitchFamily="34" charset="0"/>
            </a:endParaRPr>
          </a:p>
        </p:txBody>
      </p:sp>
      <p:pic>
        <p:nvPicPr>
          <p:cNvPr id="7" name="Picture 6" descr="A logo for a transportation cabinet&#10;&#10;Description automatically generated">
            <a:extLst>
              <a:ext uri="{FF2B5EF4-FFF2-40B4-BE49-F238E27FC236}">
                <a16:creationId xmlns:a16="http://schemas.microsoft.com/office/drawing/2014/main" id="{8975685C-27D4-70E4-B4F7-E5FA369A69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789" y="6176963"/>
            <a:ext cx="1115037" cy="594497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9868AA-299A-9CE0-787D-B9802F99EFF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445" r="1727"/>
          <a:stretch/>
        </p:blipFill>
        <p:spPr>
          <a:xfrm rot="10800000">
            <a:off x="10163502" y="0"/>
            <a:ext cx="2028497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C9160A7-8812-B43A-FCF4-898B6A33C1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1618" y="5276194"/>
            <a:ext cx="1315277" cy="140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757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F177FF-DBE9-4044-3F48-10641BE23B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C72A2-9A11-83C9-6F60-F81B69018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rgbClr val="0080FF"/>
                </a:solidFill>
                <a:latin typeface="Aptos" panose="020B0004020202020204" pitchFamily="34" charset="0"/>
              </a:rPr>
              <a:t>SCI Methodology: Louisville Method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B8666A5-8D8E-EBC4-0D61-ED8D1B799D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sz="3200" b="1" dirty="0">
                <a:latin typeface="Aptos" panose="020B0004020202020204" pitchFamily="34" charset="0"/>
              </a:rPr>
              <a:t>11.1 % - Proximity to Schools</a:t>
            </a:r>
          </a:p>
          <a:p>
            <a:pPr lvl="1"/>
            <a:r>
              <a:rPr lang="en-US" sz="2800" dirty="0">
                <a:latin typeface="Aptos" panose="020B0004020202020204" pitchFamily="34" charset="0"/>
              </a:rPr>
              <a:t>Less than 1/8 Mile to School = 10 Points</a:t>
            </a:r>
          </a:p>
          <a:p>
            <a:pPr lvl="1"/>
            <a:r>
              <a:rPr lang="en-US" sz="2800" dirty="0">
                <a:latin typeface="Aptos" panose="020B0004020202020204" pitchFamily="34" charset="0"/>
              </a:rPr>
              <a:t>Between 1/8 and 1/4 Mile = 7 Points</a:t>
            </a:r>
          </a:p>
          <a:p>
            <a:pPr lvl="1"/>
            <a:r>
              <a:rPr lang="en-US" sz="2800" dirty="0">
                <a:latin typeface="Aptos" panose="020B0004020202020204" pitchFamily="34" charset="0"/>
              </a:rPr>
              <a:t>Between 1/4 Mile and 1/2 Mile = 4 Points</a:t>
            </a:r>
          </a:p>
          <a:p>
            <a:pPr lvl="1"/>
            <a:r>
              <a:rPr lang="en-US" sz="2800" dirty="0">
                <a:latin typeface="Aptos" panose="020B0004020202020204" pitchFamily="34" charset="0"/>
              </a:rPr>
              <a:t>Over 1/2 Mile = 1 Point</a:t>
            </a:r>
          </a:p>
          <a:p>
            <a:r>
              <a:rPr lang="en-US" sz="3200" b="1" dirty="0">
                <a:latin typeface="Aptos" panose="020B0004020202020204" pitchFamily="34" charset="0"/>
              </a:rPr>
              <a:t>11.1% - Proximity to Bus Stops</a:t>
            </a:r>
          </a:p>
          <a:p>
            <a:pPr lvl="1"/>
            <a:r>
              <a:rPr lang="en-US" sz="2800" dirty="0">
                <a:latin typeface="Aptos" panose="020B0004020202020204" pitchFamily="34" charset="0"/>
              </a:rPr>
              <a:t>Less than 1/8 Mile to School = 10 Points</a:t>
            </a:r>
          </a:p>
          <a:p>
            <a:pPr lvl="1"/>
            <a:r>
              <a:rPr lang="en-US" sz="2800" dirty="0">
                <a:latin typeface="Aptos" panose="020B0004020202020204" pitchFamily="34" charset="0"/>
              </a:rPr>
              <a:t>Between 1/8 and 1/4 Mile = 7 Points</a:t>
            </a:r>
          </a:p>
          <a:p>
            <a:pPr lvl="1"/>
            <a:r>
              <a:rPr lang="en-US" sz="2800" dirty="0">
                <a:latin typeface="Aptos" panose="020B0004020202020204" pitchFamily="34" charset="0"/>
              </a:rPr>
              <a:t>Between 1/4 Mile and 1/2 Mile = 4 Points</a:t>
            </a:r>
          </a:p>
          <a:p>
            <a:pPr lvl="1"/>
            <a:r>
              <a:rPr lang="en-US" sz="2800" dirty="0">
                <a:latin typeface="Aptos" panose="020B0004020202020204" pitchFamily="34" charset="0"/>
              </a:rPr>
              <a:t>Over 1/2 Mile = 1 Point</a:t>
            </a:r>
          </a:p>
          <a:p>
            <a:endParaRPr lang="en-US" sz="3200" dirty="0">
              <a:latin typeface="Aptos" panose="020B0004020202020204" pitchFamily="34" charset="0"/>
            </a:endParaRPr>
          </a:p>
          <a:p>
            <a:pPr lvl="1"/>
            <a:endParaRPr lang="en-US" sz="2800" dirty="0">
              <a:latin typeface="Aptos" panose="020B0004020202020204" pitchFamily="34" charset="0"/>
            </a:endParaRPr>
          </a:p>
          <a:p>
            <a:pPr lvl="1"/>
            <a:endParaRPr lang="en-US" sz="2800" dirty="0">
              <a:latin typeface="Aptos" panose="020B0004020202020204" pitchFamily="34" charset="0"/>
            </a:endParaRPr>
          </a:p>
          <a:p>
            <a:pPr marL="457189" lvl="1" indent="0">
              <a:buNone/>
            </a:pPr>
            <a:endParaRPr lang="en-US" sz="2800" dirty="0"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US" sz="3200" dirty="0">
              <a:latin typeface="Aptos" panose="020B0004020202020204" pitchFamily="34" charset="0"/>
            </a:endParaRPr>
          </a:p>
          <a:p>
            <a:pPr lvl="1"/>
            <a:endParaRPr lang="en-US" sz="2800" dirty="0">
              <a:latin typeface="Aptos" panose="020B0004020202020204" pitchFamily="34" charset="0"/>
            </a:endParaRPr>
          </a:p>
          <a:p>
            <a:pPr lvl="1"/>
            <a:endParaRPr lang="en-US" sz="2800" b="1" dirty="0">
              <a:latin typeface="Aptos" panose="020B0004020202020204" pitchFamily="34" charset="0"/>
            </a:endParaRPr>
          </a:p>
          <a:p>
            <a:pPr lvl="1"/>
            <a:endParaRPr lang="en-US" sz="2000" dirty="0">
              <a:latin typeface="Aptos" panose="020B0004020202020204" pitchFamily="34" charset="0"/>
            </a:endParaRPr>
          </a:p>
          <a:p>
            <a:pPr lvl="1"/>
            <a:endParaRPr lang="en-US" sz="2000" dirty="0">
              <a:latin typeface="Aptos" panose="020B0004020202020204" pitchFamily="34" charset="0"/>
            </a:endParaRPr>
          </a:p>
          <a:p>
            <a:endParaRPr lang="en-US" dirty="0">
              <a:latin typeface="Aptos" panose="020B0004020202020204" pitchFamily="34" charset="0"/>
            </a:endParaRPr>
          </a:p>
        </p:txBody>
      </p:sp>
      <p:pic>
        <p:nvPicPr>
          <p:cNvPr id="7" name="Picture 6" descr="A logo for a transportation cabinet&#10;&#10;Description automatically generated">
            <a:extLst>
              <a:ext uri="{FF2B5EF4-FFF2-40B4-BE49-F238E27FC236}">
                <a16:creationId xmlns:a16="http://schemas.microsoft.com/office/drawing/2014/main" id="{714659E2-DF2A-3A9F-8A03-6E42B911FE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789" y="6176963"/>
            <a:ext cx="1115037" cy="594497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B86D796-3056-9CA2-444C-8F700C9B177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445" r="1727"/>
          <a:stretch/>
        </p:blipFill>
        <p:spPr>
          <a:xfrm rot="10800000">
            <a:off x="10163502" y="0"/>
            <a:ext cx="2028497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47E5B36-77DC-48A8-A1E6-E5488160B3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1618" y="5276194"/>
            <a:ext cx="1315277" cy="140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9491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D82A4A-E758-10AD-B671-3E8F818FEF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D21D6-7A83-973B-11E4-FA1D093DF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rgbClr val="0080FF"/>
                </a:solidFill>
                <a:latin typeface="Aptos" panose="020B0004020202020204" pitchFamily="34" charset="0"/>
              </a:rPr>
              <a:t>SCI Methodology – Louisville Method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4711B33-F80A-A947-6402-4949021B62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Aptos" panose="020B0004020202020204" pitchFamily="34" charset="0"/>
              </a:rPr>
              <a:t>11.1 % - Proximity to Shared Use Paths, Parks, and Rec Centers</a:t>
            </a:r>
          </a:p>
          <a:p>
            <a:pPr lvl="1"/>
            <a:r>
              <a:rPr lang="en-US" dirty="0">
                <a:latin typeface="Aptos" panose="020B0004020202020204" pitchFamily="34" charset="0"/>
              </a:rPr>
              <a:t>Based on the lowest distance of the 3</a:t>
            </a:r>
          </a:p>
          <a:p>
            <a:pPr lvl="2"/>
            <a:r>
              <a:rPr lang="en-US" sz="2400" dirty="0">
                <a:latin typeface="Aptos" panose="020B0004020202020204" pitchFamily="34" charset="0"/>
              </a:rPr>
              <a:t>Less than 1/8 Mile to School = 10 Points</a:t>
            </a:r>
          </a:p>
          <a:p>
            <a:pPr lvl="2"/>
            <a:r>
              <a:rPr lang="en-US" sz="2400" dirty="0">
                <a:latin typeface="Aptos" panose="020B0004020202020204" pitchFamily="34" charset="0"/>
              </a:rPr>
              <a:t>Between 1/8 and 1/4 Mile = 7 Points</a:t>
            </a:r>
          </a:p>
          <a:p>
            <a:pPr lvl="2"/>
            <a:r>
              <a:rPr lang="en-US" sz="2400" dirty="0">
                <a:latin typeface="Aptos" panose="020B0004020202020204" pitchFamily="34" charset="0"/>
              </a:rPr>
              <a:t>Between 1/4 Mile and 1/2 Mile = 4 Points</a:t>
            </a:r>
          </a:p>
          <a:p>
            <a:pPr lvl="2"/>
            <a:r>
              <a:rPr lang="en-US" sz="2400" dirty="0">
                <a:latin typeface="Aptos" panose="020B0004020202020204" pitchFamily="34" charset="0"/>
              </a:rPr>
              <a:t>Over 1/2 Mile = 1 Point</a:t>
            </a:r>
          </a:p>
          <a:p>
            <a:endParaRPr lang="en-US" sz="3200" dirty="0">
              <a:latin typeface="Aptos" panose="020B0004020202020204" pitchFamily="34" charset="0"/>
            </a:endParaRPr>
          </a:p>
          <a:p>
            <a:pPr lvl="1"/>
            <a:endParaRPr lang="en-US" sz="2800" dirty="0">
              <a:latin typeface="Aptos" panose="020B0004020202020204" pitchFamily="34" charset="0"/>
            </a:endParaRPr>
          </a:p>
          <a:p>
            <a:pPr lvl="1"/>
            <a:endParaRPr lang="en-US" sz="2800" dirty="0">
              <a:latin typeface="Aptos" panose="020B0004020202020204" pitchFamily="34" charset="0"/>
            </a:endParaRPr>
          </a:p>
          <a:p>
            <a:pPr marL="457189" lvl="1" indent="0">
              <a:buNone/>
            </a:pPr>
            <a:endParaRPr lang="en-US" sz="2800" dirty="0"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US" sz="3200" dirty="0">
              <a:latin typeface="Aptos" panose="020B0004020202020204" pitchFamily="34" charset="0"/>
            </a:endParaRPr>
          </a:p>
          <a:p>
            <a:pPr lvl="1"/>
            <a:endParaRPr lang="en-US" sz="2800" dirty="0">
              <a:latin typeface="Aptos" panose="020B0004020202020204" pitchFamily="34" charset="0"/>
            </a:endParaRPr>
          </a:p>
          <a:p>
            <a:pPr lvl="1"/>
            <a:endParaRPr lang="en-US" sz="2800" b="1" dirty="0">
              <a:latin typeface="Aptos" panose="020B0004020202020204" pitchFamily="34" charset="0"/>
            </a:endParaRPr>
          </a:p>
          <a:p>
            <a:pPr lvl="1"/>
            <a:endParaRPr lang="en-US" sz="2000" dirty="0">
              <a:latin typeface="Aptos" panose="020B0004020202020204" pitchFamily="34" charset="0"/>
            </a:endParaRPr>
          </a:p>
          <a:p>
            <a:pPr lvl="1"/>
            <a:endParaRPr lang="en-US" sz="2000" dirty="0">
              <a:latin typeface="Aptos" panose="020B0004020202020204" pitchFamily="34" charset="0"/>
            </a:endParaRPr>
          </a:p>
          <a:p>
            <a:endParaRPr lang="en-US" dirty="0">
              <a:latin typeface="Aptos" panose="020B0004020202020204" pitchFamily="34" charset="0"/>
            </a:endParaRPr>
          </a:p>
        </p:txBody>
      </p:sp>
      <p:pic>
        <p:nvPicPr>
          <p:cNvPr id="7" name="Picture 6" descr="A logo for a transportation cabinet&#10;&#10;Description automatically generated">
            <a:extLst>
              <a:ext uri="{FF2B5EF4-FFF2-40B4-BE49-F238E27FC236}">
                <a16:creationId xmlns:a16="http://schemas.microsoft.com/office/drawing/2014/main" id="{B7E01EF2-19A2-AF0C-0EB2-6439AEB9B5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789" y="6176963"/>
            <a:ext cx="1115037" cy="594497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28C945-191C-D6B5-6CAC-6DB63B77267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445" r="1727"/>
          <a:stretch/>
        </p:blipFill>
        <p:spPr>
          <a:xfrm rot="10800000">
            <a:off x="10163502" y="0"/>
            <a:ext cx="2028497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C45437-8604-7B82-B884-A293D50796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1618" y="5276194"/>
            <a:ext cx="1315277" cy="140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3747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3190B-6B65-E3F8-C151-5C2932CF4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173"/>
            <a:ext cx="10702306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0080FF"/>
                </a:solidFill>
                <a:latin typeface="Aptos" panose="020B0004020202020204" pitchFamily="34" charset="0"/>
              </a:rPr>
              <a:t>SCI – Top Scoring Segments</a:t>
            </a:r>
            <a:endParaRPr lang="en-US" sz="3600" dirty="0">
              <a:latin typeface="Aptos" panose="020B00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DEBD89-BAA9-CC70-CE7D-4645130AD6D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701A6DF-2269-346E-EF1D-13C6C204A0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85211"/>
          <a:stretch/>
        </p:blipFill>
        <p:spPr>
          <a:xfrm>
            <a:off x="0" y="5843752"/>
            <a:ext cx="12192000" cy="10142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EBE0A3-6987-9396-C25B-24496574D0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5421" y="5651498"/>
            <a:ext cx="1315277" cy="1405555"/>
          </a:xfrm>
          <a:prstGeom prst="rect">
            <a:avLst/>
          </a:prstGeo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FE67AB8-0F62-22D3-29B9-3A01CAF7ADE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838200" y="1241425"/>
            <a:ext cx="10702306" cy="4486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904844"/>
      </p:ext>
    </p:extLst>
  </p:cSld>
  <p:clrMapOvr>
    <a:masterClrMapping/>
  </p:clrMapOvr>
</p:sld>
</file>

<file path=ppt/theme/theme1.xml><?xml version="1.0" encoding="utf-8"?>
<a:theme xmlns:a="http://schemas.openxmlformats.org/drawingml/2006/main" name="Vision Zero Louisville Theme">
  <a:themeElements>
    <a:clrScheme name="Vision Zero Louisville">
      <a:dk1>
        <a:sysClr val="windowText" lastClr="000000"/>
      </a:dk1>
      <a:lt1>
        <a:sysClr val="window" lastClr="FFFFFF"/>
      </a:lt1>
      <a:dk2>
        <a:srgbClr val="0D1C30"/>
      </a:dk2>
      <a:lt2>
        <a:srgbClr val="FFFFFF"/>
      </a:lt2>
      <a:accent1>
        <a:srgbClr val="0080FF"/>
      </a:accent1>
      <a:accent2>
        <a:srgbClr val="FFCE33"/>
      </a:accent2>
      <a:accent3>
        <a:srgbClr val="0D1C30"/>
      </a:accent3>
      <a:accent4>
        <a:srgbClr val="0080FF"/>
      </a:accent4>
      <a:accent5>
        <a:srgbClr val="FFCE33"/>
      </a:accent5>
      <a:accent6>
        <a:srgbClr val="0D1C30"/>
      </a:accent6>
      <a:hlink>
        <a:srgbClr val="0080FF"/>
      </a:hlink>
      <a:folHlink>
        <a:srgbClr val="FFCE33"/>
      </a:folHlink>
    </a:clrScheme>
    <a:fontScheme name="Vision Zero Louisville">
      <a:majorFont>
        <a:latin typeface="HelveticaNeueLT Pro 55 Roman"/>
        <a:ea typeface=""/>
        <a:cs typeface=""/>
      </a:majorFont>
      <a:minorFont>
        <a:latin typeface="HelveticaNeueLT Pro 55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Grey back">
  <a:themeElements>
    <a:clrScheme name="Grey bac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Grey back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 xmlns="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xmlns="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rgbClr val="CC0000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 xmlns="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xmlns="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rgbClr val="CC0000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Grey bac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y bac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y bac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y bac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y bac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y bac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y bac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y bac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y bac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y bac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y bac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y bac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E0F30E28F43D84881B1E447717B93F8" ma:contentTypeVersion="8" ma:contentTypeDescription="Create a new document." ma:contentTypeScope="" ma:versionID="ac7a048db13a328c88eb3bd8876552f7">
  <xsd:schema xmlns:xsd="http://www.w3.org/2001/XMLSchema" xmlns:xs="http://www.w3.org/2001/XMLSchema" xmlns:p="http://schemas.microsoft.com/office/2006/metadata/properties" xmlns:ns2="b47a5aad-adfb-4dac-9d3f-47090e67d565" xmlns:ns3="9c16dc54-5a24-4afd-a61c-664ec7eab416" targetNamespace="http://schemas.microsoft.com/office/2006/metadata/properties" ma:root="true" ma:fieldsID="05ef1fb50c3bd5231898c81644cb9619" ns2:_="" ns3:_="">
    <xsd:import namespace="b47a5aad-adfb-4dac-9d3f-47090e67d565"/>
    <xsd:import namespace="9c16dc54-5a24-4afd-a61c-664ec7eab416"/>
    <xsd:element name="properties">
      <xsd:complexType>
        <xsd:sequence>
          <xsd:element name="documentManagement">
            <xsd:complexType>
              <xsd:all>
                <xsd:element ref="ns2:Speakers" minOccurs="0"/>
                <xsd:element ref="ns2:Day" minOccurs="0"/>
                <xsd:element ref="ns2:Year" minOccurs="0"/>
                <xsd:element ref="ns2:Section" minOccurs="0"/>
                <xsd:element ref="ns3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7a5aad-adfb-4dac-9d3f-47090e67d565" elementFormDefault="qualified">
    <xsd:import namespace="http://schemas.microsoft.com/office/2006/documentManagement/types"/>
    <xsd:import namespace="http://schemas.microsoft.com/office/infopath/2007/PartnerControls"/>
    <xsd:element name="Speakers" ma:index="4" nillable="true" ma:displayName="Speakers" ma:internalName="Speakers" ma:readOnly="false">
      <xsd:simpleType>
        <xsd:restriction base="dms:Note">
          <xsd:maxLength value="255"/>
        </xsd:restriction>
      </xsd:simpleType>
    </xsd:element>
    <xsd:element name="Day" ma:index="5" nillable="true" ma:displayName="Day" ma:internalName="Day" ma:readOnly="false">
      <xsd:simpleType>
        <xsd:restriction base="dms:Text">
          <xsd:maxLength value="255"/>
        </xsd:restriction>
      </xsd:simpleType>
    </xsd:element>
    <xsd:element name="Year" ma:index="6" nillable="true" ma:displayName="Year" ma:internalName="Year" ma:readOnly="false">
      <xsd:simpleType>
        <xsd:restriction base="dms:Text">
          <xsd:maxLength value="255"/>
        </xsd:restriction>
      </xsd:simpleType>
    </xsd:element>
    <xsd:element name="Section" ma:index="7" nillable="true" ma:displayName="Section" ma:internalName="Section" ma:readOnly="false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16dc54-5a24-4afd-a61c-664ec7eab41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8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Year xmlns="b47a5aad-adfb-4dac-9d3f-47090e67d565">2025</Year>
    <Day xmlns="b47a5aad-adfb-4dac-9d3f-47090e67d565">Thursday</Day>
    <Speakers xmlns="b47a5aad-adfb-4dac-9d3f-47090e67d565">Jennifer Hardwick, Daniel Wyatt</Speakers>
    <Section xmlns="b47a5aad-adfb-4dac-9d3f-47090e67d565">10:00, 3:00</Section>
  </documentManagement>
</p:properties>
</file>

<file path=customXml/itemProps1.xml><?xml version="1.0" encoding="utf-8"?>
<ds:datastoreItem xmlns:ds="http://schemas.openxmlformats.org/officeDocument/2006/customXml" ds:itemID="{CC6F9306-B7EA-4D40-9698-B13DE13DDA5D}"/>
</file>

<file path=customXml/itemProps2.xml><?xml version="1.0" encoding="utf-8"?>
<ds:datastoreItem xmlns:ds="http://schemas.openxmlformats.org/officeDocument/2006/customXml" ds:itemID="{F721FD00-11CC-449B-883D-58B98AB26869}"/>
</file>

<file path=customXml/itemProps3.xml><?xml version="1.0" encoding="utf-8"?>
<ds:datastoreItem xmlns:ds="http://schemas.openxmlformats.org/officeDocument/2006/customXml" ds:itemID="{4E32E366-6B01-4B1F-95DC-E6B3376D5168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12876</TotalTime>
  <Words>1264</Words>
  <Application>Microsoft Office PowerPoint</Application>
  <PresentationFormat>Widescreen</PresentationFormat>
  <Paragraphs>306</Paragraphs>
  <Slides>22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Aptos</vt:lpstr>
      <vt:lpstr>Aptos Narrow</vt:lpstr>
      <vt:lpstr>Arial</vt:lpstr>
      <vt:lpstr>Calibri</vt:lpstr>
      <vt:lpstr>HelveticaNeueLT Pro 55 Roman</vt:lpstr>
      <vt:lpstr>Verdana</vt:lpstr>
      <vt:lpstr>Wingdings</vt:lpstr>
      <vt:lpstr>Vision Zero Louisville Theme</vt:lpstr>
      <vt:lpstr>Grey back</vt:lpstr>
      <vt:lpstr>PowerPoint Presentation</vt:lpstr>
      <vt:lpstr>Background: VRU RSAs</vt:lpstr>
      <vt:lpstr>Background: Data Driven Solutions</vt:lpstr>
      <vt:lpstr>Identifying the Gaps</vt:lpstr>
      <vt:lpstr>SCI Methodology: Washington D.C. Method</vt:lpstr>
      <vt:lpstr>SCI Methodology: Louisville Method</vt:lpstr>
      <vt:lpstr>SCI Methodology: Louisville Method</vt:lpstr>
      <vt:lpstr>SCI Methodology – Louisville Method</vt:lpstr>
      <vt:lpstr>SCI – Top Scoring Segments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Where the Sidewalk Ends - Filling the Gaps</dc:title>
  <dc:creator>Yates, Claire E.</dc:creator>
  <cp:lastModifiedBy>Wyatt, Daniel A (KYTC-D05)</cp:lastModifiedBy>
  <cp:revision>317</cp:revision>
  <dcterms:created xsi:type="dcterms:W3CDTF">2022-08-02T12:50:06Z</dcterms:created>
  <dcterms:modified xsi:type="dcterms:W3CDTF">2025-08-29T01:33:58Z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0x0101009E0F30E28F43D84881B1E447717B93F8</vt:lpwstr>
  </property>
</Properties>
</file>